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commentAuthors.xml" ContentType="application/vnd.openxmlformats-officedocument.presentationml.commentAuthors+xml"/>
  <Override PartName="/ppt/comments/comment3.xml" ContentType="application/vnd.openxmlformats-officedocument.presentationml.comments+xml"/>
  <Override PartName="/ppt/comments/comment2.xml" ContentType="application/vnd.openxmlformats-officedocument.presentationml.comments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8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1.xml" ContentType="application/vnd.openxmlformats-officedocument.presentationml.slide+xml"/>
  <Override PartName="/ppt/slides/slide59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2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3.xml" ContentType="application/vnd.openxmlformats-officedocument.presentationml.slide+xml"/>
  <Override PartName="/ppt/slides/slide37.xml" ContentType="application/vnd.openxmlformats-officedocument.presentationml.slide+xml"/>
  <Override PartName="/ppt/slides/slide51.xml" ContentType="application/vnd.openxmlformats-officedocument.presentationml.slide+xml"/>
  <Override PartName="/ppt/slides/slide36.xml" ContentType="application/vnd.openxmlformats-officedocument.presentationml.slide+xml"/>
  <Override PartName="/ppt/slides/slide62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42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44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57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67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33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5.xml" ContentType="application/vnd.openxmlformats-officedocument.presentationml.slide+xml"/>
  <Override PartName="/ppt/comments/comment1.xml" ContentType="application/vnd.openxmlformats-officedocument.presentationml.comments+xml"/>
  <Override PartName="/ppt/slides/slide48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7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slides/slide53.xml" ContentType="application/vnd.openxmlformats-officedocument.presentationml.slide+xml"/>
  <Override PartName="/ppt/theme/theme1.xml" ContentType="application/vnd.openxmlformats-officedocument.them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41.xml" ContentType="application/vnd.openxmlformats-officedocument.presentationml.slide+xml"/>
  <Override PartName="/ppt/slides/slide16.xml" ContentType="application/vnd.openxmlformats-officedocument.presentationml.slide+xml"/>
  <Override PartName="/ppt/slides/slide60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viewProps.xml" ContentType="application/vnd.openxmlformats-officedocument.presentationml.viewProps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slides/slide38.xml" ContentType="application/vnd.openxmlformats-officedocument.presentationml.slide+xml"/>
  <Override PartName="/ppt/slides/slide34.xml" ContentType="application/vnd.openxmlformats-officedocument.presentationml.slide+xml"/>
  <Override PartName="/ppt/slides/slide54.xml" ContentType="application/vnd.openxmlformats-officedocument.presentationml.slide+xml"/>
  <Override PartName="/ppt/slideLayouts/slideLayout5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embedTrueTypeFonts="1" saveSubsetFonts="1" strictFirstAndLastChar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</p:sldIdLst>
  <p:sldSz cx="9144000" cy="5143500" type="screen16x9"/>
  <p:notesSz cx="9144000" cy="5143500"/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Ястребов Дмитрий Петровича" initials="ЯДП" lastIdx="2" clrIdx="0"/>
  <p:cmAuthor id="2" name="Гримова Юлия Владимировна" initials="ГЮВ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A768FC9E-F8A7-4022-960E-4E59D708AD0F}">
  <a:tblStyle styleId="{A768FC9E-F8A7-4022-960E-4E59D708AD0F}" styleName="Table_0">
    <a:wholeTbl>
      <a:tcTxStyle>
        <a:srgbClr val="000000"/>
      </a:tcTxStyle>
      <a:tcStyle>
        <a:tcBdr>
          <a:left>
            <a:ln w="9525">
              <a:solidFill>
                <a:srgbClr val="9E9E9E"/>
              </a:solidFill>
            </a:ln>
          </a:left>
          <a:right>
            <a:ln w="9525">
              <a:solidFill>
                <a:srgbClr val="9E9E9E"/>
              </a:solidFill>
            </a:ln>
          </a:right>
          <a:top>
            <a:ln w="9525">
              <a:solidFill>
                <a:srgbClr val="9E9E9E"/>
              </a:solidFill>
            </a:ln>
          </a:top>
          <a:bottom>
            <a:ln w="9525">
              <a:solidFill>
                <a:srgbClr val="9E9E9E"/>
              </a:solidFill>
            </a:ln>
          </a:bottom>
          <a:insideH>
            <a:ln w="9525">
              <a:solidFill>
                <a:srgbClr val="9E9E9E"/>
              </a:solidFill>
            </a:ln>
          </a:insideH>
          <a:insideV>
            <a:ln w="9525">
              <a:solidFill>
                <a:srgbClr val="9E9E9E"/>
              </a:solidFill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85" d="100"/>
          <a:sy n="85" d="100"/>
        </p:scale>
        <p:origin x="53" y="408"/>
      </p:cViewPr>
      <p:guideLst>
        <p:guide pos="2880"/>
        <p:guide pos="162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presProps" Target="presProps.xml" /><Relationship Id="rId77" Type="http://schemas.openxmlformats.org/officeDocument/2006/relationships/tableStyles" Target="tableStyles.xml" /><Relationship Id="rId78" Type="http://schemas.openxmlformats.org/officeDocument/2006/relationships/viewProps" Target="viewProps.xml" /><Relationship Id="rId79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m authorId="1" dt="2025-03-14T14:49:06Z" idx="1">
    <p:pos x="2799" y="925"/>
    <p:text>Видеоролик "Клип на Гимн СПО"</p:text>
    <p:extLst>
      <p:ext uri="{C676402C-5697-4E1C-873F-D02D1690AC5C}">
        <p15:threadingInfo xmlns:p15="http://schemas.microsoft.com/office/powerpoint/2012/main" timeZoneBias="-180"/>
      </p:ext>
      <p:ext uri="{19B8F6BF-5375-455C-9EA6-DF929625EA0E}">
        <p15:presenceInfo xmlns:p15="http://schemas.microsoft.com/office/powerpoint/2012/main" userId="teamlab_data:0;1;2;1;26;Ястребов Дмитрий Петровича;2;1;0;3;20;2025-03-14T11:49:06Z;4;38;{00D100DA-00B4-43E5-A310-00F300C4004A};" providerId="AD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m authorId="2" dt="2024-03-22T11:15:04Z" idx="1">
    <p:pos x="3161" y="812"/>
    <p:text>Видеоролик "Профессионалитет!"</p:text>
    <p:extLst>
      <p:ext uri="{C676402C-5697-4E1C-873F-D02D1690AC5C}">
        <p15:threadingInfo xmlns:p15="http://schemas.microsoft.com/office/powerpoint/2012/main" timeZoneBias="-180"/>
      </p:ext>
      <p:ext uri="{19B8F6BF-5375-455C-9EA6-DF929625EA0E}">
        <p15:presenceInfo xmlns:p15="http://schemas.microsoft.com/office/powerpoint/2012/main" userId="teamlab_data:0;1;1;1;25;Гримова Юлия Владимировна;2;1;0;3;20;2024-03-22T08:15:04Z;4;38;{00DA00FD-008F-47EB-BEB5-00F600A70082};" providerId="AD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m authorId="1" dt="2025-03-14T15:48:58Z" idx="2">
    <p:pos x="5736" y="0"/>
    <p:text>Видеоролик "Амбассадоры Профессионалитета"</p:text>
    <p:extLst>
      <p:ext uri="{C676402C-5697-4E1C-873F-D02D1690AC5C}">
        <p15:threadingInfo xmlns:p15="http://schemas.microsoft.com/office/powerpoint/2012/main" timeZoneBias="-180"/>
      </p:ext>
      <p:ext uri="{19B8F6BF-5375-455C-9EA6-DF929625EA0E}">
        <p15:presenceInfo xmlns:p15="http://schemas.microsoft.com/office/powerpoint/2012/main" userId="teamlab_data:0;1;2;1;26;Ястребов Дмитрий Петровича;2;1;0;3;20;2025-03-14T12:48:58Z;4;38;{004100FE-00D0-4DAD-9045-00EA00A600A9};" providerId="AD"/>
      </p:ext>
    </p:extLst>
  </p:cm>
</p:cmLst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slide" preserve="0" showMasterPhAnim="0" type="title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 bwMode="auto"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pPr>
              <a:defRPr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 bwMode="auto"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pPr>
              <a:defRPr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Big number" preserve="0" showMasterPhAnim="0" userDrawn="1">
  <p:cSld name="BIG_NUMB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 bwMode="auto"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 bwMode="auto"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Blank" preserve="0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Титульный слайд 1" preserve="0" showMasterPhAnim="0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subTitle" idx="1"/>
          </p:nvPr>
        </p:nvSpPr>
        <p:spPr bwMode="auto">
          <a:xfrm>
            <a:off x="484411" y="1188833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i="0">
                <a:latin typeface="Montserrat"/>
                <a:ea typeface="Montserrat"/>
                <a:cs typeface="Montserrat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pPr>
              <a:defRPr/>
            </a:pPr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 bwMode="auto"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pPr>
              <a:defRPr/>
            </a:pPr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 bwMode="auto"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pPr>
              <a:defRPr/>
            </a:pPr>
            <a:endParaRPr/>
          </a:p>
        </p:txBody>
      </p:sp>
      <p:pic>
        <p:nvPicPr>
          <p:cNvPr id="55" name="Google Shape;55;p13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357266" y="115318"/>
            <a:ext cx="3186302" cy="315823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 bwMode="auto">
          <a:xfrm>
            <a:off x="484255" y="31515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1" i="0">
                <a:latin typeface="Montserrat"/>
                <a:ea typeface="Montserrat"/>
                <a:cs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Blank" preserve="0" showMasterPhAnim="0" type="obj" userDrawn="1">
  <p:cSld name="OBJEC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ftr" idx="11"/>
          </p:nvPr>
        </p:nvSpPr>
        <p:spPr bwMode="auto"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dt" idx="10"/>
          </p:nvPr>
        </p:nvSpPr>
        <p:spPr bwMode="auto"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 bwMode="auto"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" y="-105354"/>
            <a:ext cx="9115972" cy="5248854"/>
          </a:xfrm>
          <a:prstGeom prst="rect">
            <a:avLst/>
          </a:prstGeom>
        </p:spPr>
      </p:pic>
      <p:sp>
        <p:nvSpPr>
          <p:cNvPr id="6" name="Прямоугольник 5"/>
          <p:cNvSpPr/>
          <p:nvPr userDrawn="1"/>
        </p:nvSpPr>
        <p:spPr bwMode="auto">
          <a:xfrm>
            <a:off x="-117144" y="-197005"/>
            <a:ext cx="9233118" cy="5340505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AB25689-41F2-4F67-897B-65B381747BAE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6C4F061-57AE-43D7-A6BB-56AC825FA09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Section header" preserve="0" showMasterPhAnim="0" type="secHead" userDrawn="1">
  <p:cSld name="SECTION_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 bwMode="auto"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>
              <a:defRPr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and body" preserve="0" showMasterPhAnim="0" type="tx" userDrawn="1">
  <p:cSld name="TITLE_AND_BOD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 bwMode="auto"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and two columns" preserve="0" showMasterPhAnim="0" type="twoColTx" userDrawn="1">
  <p:cSld name="TITLE_AND_TWO_COLUM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 bwMode="auto"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>
              <a:defRPr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 bwMode="auto">
          <a:xfrm>
            <a:off x="4832399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>
              <a:defRPr/>
            </a:pPr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only" preserve="0" showMasterPhAnim="0" type="titleOnly" userDrawn="1">
  <p:cSld name="TITLE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One column text" preserve="0" showMasterPhAnim="0" userDrawn="1">
  <p:cSld name="ONE_COLUM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 bwMode="auto"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pPr>
              <a:defRPr/>
            </a:pPr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 bwMode="auto"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>
              <a:defRPr/>
            </a:pPr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Main point" preserve="0" showMasterPhAnim="0" userDrawn="1">
  <p:cSld name="MAIN_POI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 bwMode="auto"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pPr>
              <a:defRPr/>
            </a:pPr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Section title and description" preserve="0" showMasterPhAnim="0" userDrawn="1">
  <p:cSld name="SECTION_TITLE_AND_DESCRI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 bwMode="auto"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 bwMode="auto">
          <a:xfrm>
            <a:off x="265500" y="1233175"/>
            <a:ext cx="4045199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pPr>
              <a:defRPr/>
            </a:pP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 bwMode="auto">
          <a:xfrm>
            <a:off x="265500" y="2803075"/>
            <a:ext cx="4045199" cy="12350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pPr>
              <a:defRPr/>
            </a:pP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 bwMode="auto"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Caption" preserve="0" showMasterPhAnim="0" userDrawn="1">
  <p:cSld name="CAPTION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 bwMode="auto"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simple-light-2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170184" y="561208"/>
            <a:ext cx="8784333" cy="590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170184" y="1180638"/>
            <a:ext cx="8784333" cy="352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 bwMode="auto">
          <a:xfrm>
            <a:off x="8330944" y="4784943"/>
            <a:ext cx="565684" cy="40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  <p:sp>
        <p:nvSpPr>
          <p:cNvPr id="5" name="Google Shape;59;p14"/>
          <p:cNvSpPr txBox="1">
            <a:spLocks noGrp="1"/>
          </p:cNvSpPr>
          <p:nvPr>
            <p:ph type="ftr" idx="3"/>
          </p:nvPr>
        </p:nvSpPr>
        <p:spPr bwMode="auto">
          <a:xfrm>
            <a:off x="2967445" y="4909406"/>
            <a:ext cx="3016773" cy="265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" name="Google Shape;60;p14"/>
          <p:cNvSpPr txBox="1">
            <a:spLocks noGrp="1"/>
          </p:cNvSpPr>
          <p:nvPr>
            <p:ph type="dt" idx="2"/>
          </p:nvPr>
        </p:nvSpPr>
        <p:spPr bwMode="auto">
          <a:xfrm>
            <a:off x="315685" y="4909406"/>
            <a:ext cx="2168093" cy="265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0" name="Google Shape;61;p14"/>
          <p:cNvSpPr txBox="1"/>
          <p:nvPr userDrawn="1"/>
        </p:nvSpPr>
        <p:spPr bwMode="auto">
          <a:xfrm>
            <a:off x="6442165" y="4908784"/>
            <a:ext cx="2168093" cy="285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fld id="{00000000-1234-1234-1234-123412341234}" type="slidenum">
              <a:rPr lang="ru"/>
              <a:t/>
            </a:fld>
            <a:endParaRPr lang="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6"/>
          <a:stretch/>
        </p:blipFill>
        <p:spPr bwMode="auto">
          <a:xfrm>
            <a:off x="-141514" y="-133910"/>
            <a:ext cx="9398133" cy="5411319"/>
          </a:xfrm>
          <a:prstGeom prst="rect">
            <a:avLst/>
          </a:prstGeom>
        </p:spPr>
      </p:pic>
      <p:sp>
        <p:nvSpPr>
          <p:cNvPr id="12" name="Прямоугольник 11"/>
          <p:cNvSpPr/>
          <p:nvPr userDrawn="1"/>
        </p:nvSpPr>
        <p:spPr bwMode="auto">
          <a:xfrm>
            <a:off x="-141515" y="-133910"/>
            <a:ext cx="9427029" cy="5411319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ftr="0" hdr="0" sldNum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comments" Target="../comments/comment1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comments" Target="../comments/comment3.xml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3" Type="http://schemas.openxmlformats.org/officeDocument/2006/relationships/image" Target="../media/image23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23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28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3.png"/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6" Type="http://schemas.openxmlformats.org/officeDocument/2006/relationships/image" Target="../media/image32.jp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3.png"/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2.jp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3" Type="http://schemas.openxmlformats.org/officeDocument/2006/relationships/image" Target="../media/image44.png"/><Relationship Id="rId14" Type="http://schemas.openxmlformats.org/officeDocument/2006/relationships/image" Target="../media/image45.png"/><Relationship Id="rId15" Type="http://schemas.openxmlformats.org/officeDocument/2006/relationships/image" Target="../media/image46.png"/><Relationship Id="rId16" Type="http://schemas.openxmlformats.org/officeDocument/2006/relationships/image" Target="../media/image47.png"/><Relationship Id="rId17" Type="http://schemas.openxmlformats.org/officeDocument/2006/relationships/image" Target="../media/image48.png"/><Relationship Id="rId18" Type="http://schemas.openxmlformats.org/officeDocument/2006/relationships/image" Target="../media/image49.png"/><Relationship Id="rId19" Type="http://schemas.openxmlformats.org/officeDocument/2006/relationships/image" Target="../media/image50.png"/><Relationship Id="rId20" Type="http://schemas.openxmlformats.org/officeDocument/2006/relationships/image" Target="../media/image51.png"/><Relationship Id="rId21" Type="http://schemas.openxmlformats.org/officeDocument/2006/relationships/image" Target="../media/image52.png"/><Relationship Id="rId22" Type="http://schemas.openxmlformats.org/officeDocument/2006/relationships/image" Target="../media/image53.png"/><Relationship Id="rId23" Type="http://schemas.openxmlformats.org/officeDocument/2006/relationships/image" Target="../media/image54.png"/><Relationship Id="rId24" Type="http://schemas.openxmlformats.org/officeDocument/2006/relationships/image" Target="../media/image55.png"/><Relationship Id="rId25" Type="http://schemas.openxmlformats.org/officeDocument/2006/relationships/image" Target="../media/image56.png"/><Relationship Id="rId26" Type="http://schemas.openxmlformats.org/officeDocument/2006/relationships/image" Target="../media/image57.png"/><Relationship Id="rId27" Type="http://schemas.openxmlformats.org/officeDocument/2006/relationships/image" Target="../media/image58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51.png"/><Relationship Id="rId5" Type="http://schemas.openxmlformats.org/officeDocument/2006/relationships/image" Target="../media/image59.png"/><Relationship Id="rId6" Type="http://schemas.openxmlformats.org/officeDocument/2006/relationships/image" Target="../media/image52.png"/><Relationship Id="rId7" Type="http://schemas.openxmlformats.org/officeDocument/2006/relationships/image" Target="../media/image54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60.jpg"/><Relationship Id="rId4" Type="http://schemas.openxmlformats.org/officeDocument/2006/relationships/image" Target="../media/image61.jp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62.jp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png"/><Relationship Id="rId3" Type="http://schemas.openxmlformats.org/officeDocument/2006/relationships/image" Target="../media/image23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comments" Target="../comments/comment2.xml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67.jpg"/><Relationship Id="rId4" Type="http://schemas.openxmlformats.org/officeDocument/2006/relationships/image" Target="../media/image68.jpg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69.jpg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70.jpg"/><Relationship Id="rId4" Type="http://schemas.openxmlformats.org/officeDocument/2006/relationships/image" Target="../media/image71.jpg"/><Relationship Id="rId5" Type="http://schemas.openxmlformats.org/officeDocument/2006/relationships/image" Target="../media/image72.jpg"/></Relationships>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73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3" Type="http://schemas.openxmlformats.org/officeDocument/2006/relationships/image" Target="../media/image53.png"/><Relationship Id="rId4" Type="http://schemas.openxmlformats.org/officeDocument/2006/relationships/image" Target="../media/image7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7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2.png"/><Relationship Id="rId13" Type="http://schemas.openxmlformats.org/officeDocument/2006/relationships/image" Target="../media/image43.png"/><Relationship Id="rId14" Type="http://schemas.openxmlformats.org/officeDocument/2006/relationships/image" Target="../media/image44.png"/><Relationship Id="rId15" Type="http://schemas.openxmlformats.org/officeDocument/2006/relationships/image" Target="../media/image47.png"/><Relationship Id="rId16" Type="http://schemas.openxmlformats.org/officeDocument/2006/relationships/image" Target="../media/image76.png"/><Relationship Id="rId17" Type="http://schemas.openxmlformats.org/officeDocument/2006/relationships/image" Target="../media/image48.png"/><Relationship Id="rId18" Type="http://schemas.openxmlformats.org/officeDocument/2006/relationships/image" Target="../media/image49.png"/><Relationship Id="rId19" Type="http://schemas.openxmlformats.org/officeDocument/2006/relationships/image" Target="../media/image77.png"/><Relationship Id="rId20" Type="http://schemas.openxmlformats.org/officeDocument/2006/relationships/image" Target="../media/image58.png"/><Relationship Id="rId21" Type="http://schemas.openxmlformats.org/officeDocument/2006/relationships/image" Target="../media/image78.png"/><Relationship Id="rId22" Type="http://schemas.openxmlformats.org/officeDocument/2006/relationships/image" Target="../media/image79.jpg"/><Relationship Id="rId23" Type="http://schemas.openxmlformats.org/officeDocument/2006/relationships/image" Target="../media/image80.png"/><Relationship Id="rId24" Type="http://schemas.openxmlformats.org/officeDocument/2006/relationships/image" Target="../media/image81.png"/><Relationship Id="rId25" Type="http://schemas.openxmlformats.org/officeDocument/2006/relationships/image" Target="../media/image82.png"/><Relationship Id="rId26" Type="http://schemas.openxmlformats.org/officeDocument/2006/relationships/image" Target="../media/image83.png"/><Relationship Id="rId27" Type="http://schemas.openxmlformats.org/officeDocument/2006/relationships/image" Target="../media/image84.png"/></Relationships>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8.png"/><Relationship Id="rId3" Type="http://schemas.openxmlformats.org/officeDocument/2006/relationships/image" Target="../media/image79.jp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/Relationships>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85.jpg"/><Relationship Id="rId4" Type="http://schemas.openxmlformats.org/officeDocument/2006/relationships/image" Target="../media/image86.jpg"/></Relationships>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87.jpg"/></Relationships>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88.jpg"/><Relationship Id="rId4" Type="http://schemas.openxmlformats.org/officeDocument/2006/relationships/image" Target="../media/image89.jpg"/></Relationships>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90.jpg"/></Relationships>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91.jpg"/><Relationship Id="rId4" Type="http://schemas.openxmlformats.org/officeDocument/2006/relationships/image" Target="../media/image92.jpg"/></Relationships>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93.jpg"/></Relationships>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4.jpg"/><Relationship Id="rId3" Type="http://schemas.openxmlformats.org/officeDocument/2006/relationships/image" Target="../media/image95.jpg"/><Relationship Id="rId4" Type="http://schemas.openxmlformats.org/officeDocument/2006/relationships/image" Target="../media/image96.jpg"/></Relationships>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4.jpg"/><Relationship Id="rId3" Type="http://schemas.openxmlformats.org/officeDocument/2006/relationships/image" Target="../media/image95.jpg"/><Relationship Id="rId4" Type="http://schemas.openxmlformats.org/officeDocument/2006/relationships/image" Target="../media/image96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97.jpg"/><Relationship Id="rId4" Type="http://schemas.openxmlformats.org/officeDocument/2006/relationships/image" Target="../media/image98.jpg"/></Relationships>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99.jpg"/></Relationships>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100.jpg"/></Relationships>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101.jpg"/></Relationships>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Relationship Id="rId4" Type="http://schemas.openxmlformats.org/officeDocument/2006/relationships/image" Target="../media/image104.png"/></Relationships>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Relationship Id="rId4" Type="http://schemas.openxmlformats.org/officeDocument/2006/relationships/image" Target="../media/image104.png"/></Relationships>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105.jpg"/></Relationships>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106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g"/><Relationship Id="rId3" Type="http://schemas.openxmlformats.org/officeDocument/2006/relationships/image" Target="../media/image9.png"/></Relationships>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3" Type="http://schemas.openxmlformats.org/officeDocument/2006/relationships/image" Target="../media/image53.png"/><Relationship Id="rId4" Type="http://schemas.openxmlformats.org/officeDocument/2006/relationships/image" Target="../media/image107.png"/><Relationship Id="rId5" Type="http://schemas.openxmlformats.org/officeDocument/2006/relationships/image" Target="../media/image74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75.png"/><Relationship Id="rId10" Type="http://schemas.openxmlformats.org/officeDocument/2006/relationships/image" Target="../media/image37.png"/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image" Target="../media/image42.png"/><Relationship Id="rId15" Type="http://schemas.openxmlformats.org/officeDocument/2006/relationships/image" Target="../media/image43.png"/><Relationship Id="rId16" Type="http://schemas.openxmlformats.org/officeDocument/2006/relationships/image" Target="../media/image44.png"/><Relationship Id="rId17" Type="http://schemas.openxmlformats.org/officeDocument/2006/relationships/image" Target="../media/image45.png"/><Relationship Id="rId18" Type="http://schemas.openxmlformats.org/officeDocument/2006/relationships/image" Target="../media/image46.png"/><Relationship Id="rId19" Type="http://schemas.openxmlformats.org/officeDocument/2006/relationships/image" Target="../media/image47.png"/><Relationship Id="rId20" Type="http://schemas.openxmlformats.org/officeDocument/2006/relationships/image" Target="../media/image76.png"/><Relationship Id="rId21" Type="http://schemas.openxmlformats.org/officeDocument/2006/relationships/image" Target="../media/image48.png"/><Relationship Id="rId22" Type="http://schemas.openxmlformats.org/officeDocument/2006/relationships/image" Target="../media/image108.png"/><Relationship Id="rId23" Type="http://schemas.openxmlformats.org/officeDocument/2006/relationships/image" Target="../media/image49.png"/><Relationship Id="rId24" Type="http://schemas.openxmlformats.org/officeDocument/2006/relationships/image" Target="../media/image77.png"/><Relationship Id="rId25" Type="http://schemas.openxmlformats.org/officeDocument/2006/relationships/image" Target="../media/image50.png"/><Relationship Id="rId26" Type="http://schemas.openxmlformats.org/officeDocument/2006/relationships/image" Target="../media/image109.png"/><Relationship Id="rId27" Type="http://schemas.openxmlformats.org/officeDocument/2006/relationships/image" Target="../media/image58.png"/></Relationships>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7.png"/><Relationship Id="rId3" Type="http://schemas.openxmlformats.org/officeDocument/2006/relationships/image" Target="../media/image74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75.png"/><Relationship Id="rId7" Type="http://schemas.openxmlformats.org/officeDocument/2006/relationships/image" Target="../media/image108.png"/><Relationship Id="rId8" Type="http://schemas.openxmlformats.org/officeDocument/2006/relationships/image" Target="../media/image109.png"/><Relationship Id="rId9" Type="http://schemas.openxmlformats.org/officeDocument/2006/relationships/image" Target="../media/image58.png"/></Relationships>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0.jpg"/><Relationship Id="rId3" Type="http://schemas.openxmlformats.org/officeDocument/2006/relationships/image" Target="../media/image23.png"/></Relationships>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111.jpg"/></Relationships>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2.jpg"/><Relationship Id="rId3" Type="http://schemas.openxmlformats.org/officeDocument/2006/relationships/image" Target="../media/image113.jpg"/><Relationship Id="rId4" Type="http://schemas.openxmlformats.org/officeDocument/2006/relationships/image" Target="../media/image114.jpg"/></Relationships>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2.jpg"/><Relationship Id="rId3" Type="http://schemas.openxmlformats.org/officeDocument/2006/relationships/image" Target="../media/image113.jpg"/><Relationship Id="rId4" Type="http://schemas.openxmlformats.org/officeDocument/2006/relationships/image" Target="../media/image114.jpg"/></Relationships>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png"/><Relationship Id="rId3" Type="http://schemas.openxmlformats.org/officeDocument/2006/relationships/image" Target="../media/image107.png"/><Relationship Id="rId4" Type="http://schemas.openxmlformats.org/officeDocument/2006/relationships/image" Target="../media/image74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75.png"/><Relationship Id="rId9" Type="http://schemas.openxmlformats.org/officeDocument/2006/relationships/image" Target="../media/image37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2.png"/><Relationship Id="rId13" Type="http://schemas.openxmlformats.org/officeDocument/2006/relationships/image" Target="../media/image43.png"/><Relationship Id="rId14" Type="http://schemas.openxmlformats.org/officeDocument/2006/relationships/image" Target="../media/image44.png"/><Relationship Id="rId15" Type="http://schemas.openxmlformats.org/officeDocument/2006/relationships/image" Target="../media/image46.png"/><Relationship Id="rId16" Type="http://schemas.openxmlformats.org/officeDocument/2006/relationships/image" Target="../media/image47.png"/><Relationship Id="rId17" Type="http://schemas.openxmlformats.org/officeDocument/2006/relationships/image" Target="../media/image115.png"/><Relationship Id="rId18" Type="http://schemas.openxmlformats.org/officeDocument/2006/relationships/image" Target="../media/image76.png"/><Relationship Id="rId19" Type="http://schemas.openxmlformats.org/officeDocument/2006/relationships/image" Target="../media/image48.png"/><Relationship Id="rId20" Type="http://schemas.openxmlformats.org/officeDocument/2006/relationships/image" Target="../media/image49.png"/><Relationship Id="rId21" Type="http://schemas.openxmlformats.org/officeDocument/2006/relationships/image" Target="../media/image116.png"/><Relationship Id="rId22" Type="http://schemas.openxmlformats.org/officeDocument/2006/relationships/image" Target="../media/image77.png"/><Relationship Id="rId23" Type="http://schemas.openxmlformats.org/officeDocument/2006/relationships/image" Target="../media/image50.png"/><Relationship Id="rId24" Type="http://schemas.openxmlformats.org/officeDocument/2006/relationships/image" Target="../media/image117.png"/><Relationship Id="rId25" Type="http://schemas.openxmlformats.org/officeDocument/2006/relationships/image" Target="../media/image118.png"/><Relationship Id="rId26" Type="http://schemas.openxmlformats.org/officeDocument/2006/relationships/image" Target="../media/image45.png"/><Relationship Id="rId27" Type="http://schemas.openxmlformats.org/officeDocument/2006/relationships/image" Target="../media/image119.png"/></Relationships>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Relationship Id="rId3" Type="http://schemas.openxmlformats.org/officeDocument/2006/relationships/image" Target="../media/image46.png"/><Relationship Id="rId4" Type="http://schemas.openxmlformats.org/officeDocument/2006/relationships/image" Target="../media/image48.png"/><Relationship Id="rId5" Type="http://schemas.openxmlformats.org/officeDocument/2006/relationships/image" Target="../media/image116.png"/><Relationship Id="rId6" Type="http://schemas.openxmlformats.org/officeDocument/2006/relationships/image" Target="../media/image117.png"/><Relationship Id="rId7" Type="http://schemas.openxmlformats.org/officeDocument/2006/relationships/image" Target="../media/image118.png"/><Relationship Id="rId8" Type="http://schemas.openxmlformats.org/officeDocument/2006/relationships/image" Target="../media/image119.png"/></Relationships>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120.png"/></Relationships>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120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7.jpg"/></Relationships>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1.png"/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6" Type="http://schemas.openxmlformats.org/officeDocument/2006/relationships/image" Target="../media/image125.png"/><Relationship Id="rId7" Type="http://schemas.openxmlformats.org/officeDocument/2006/relationships/image" Target="../media/image126.png"/><Relationship Id="rId8" Type="http://schemas.openxmlformats.org/officeDocument/2006/relationships/image" Target="../media/image127.png"/><Relationship Id="rId9" Type="http://schemas.openxmlformats.org/officeDocument/2006/relationships/image" Target="../media/image128.png"/><Relationship Id="rId10" Type="http://schemas.openxmlformats.org/officeDocument/2006/relationships/image" Target="../media/image129.png"/><Relationship Id="rId11" Type="http://schemas.openxmlformats.org/officeDocument/2006/relationships/image" Target="../media/image130.png"/><Relationship Id="rId12" Type="http://schemas.openxmlformats.org/officeDocument/2006/relationships/image" Target="../media/image131.png"/><Relationship Id="rId13" Type="http://schemas.openxmlformats.org/officeDocument/2006/relationships/image" Target="../media/image132.png"/><Relationship Id="rId14" Type="http://schemas.openxmlformats.org/officeDocument/2006/relationships/image" Target="../media/image133.png"/><Relationship Id="rId15" Type="http://schemas.openxmlformats.org/officeDocument/2006/relationships/image" Target="../media/image134.png"/><Relationship Id="rId16" Type="http://schemas.openxmlformats.org/officeDocument/2006/relationships/image" Target="../media/image135.png"/><Relationship Id="rId17" Type="http://schemas.openxmlformats.org/officeDocument/2006/relationships/image" Target="../media/image136.png"/><Relationship Id="rId18" Type="http://schemas.openxmlformats.org/officeDocument/2006/relationships/image" Target="../media/image137.png"/><Relationship Id="rId19" Type="http://schemas.openxmlformats.org/officeDocument/2006/relationships/image" Target="../media/image138.png"/><Relationship Id="rId20" Type="http://schemas.openxmlformats.org/officeDocument/2006/relationships/image" Target="../media/image139.png"/><Relationship Id="rId21" Type="http://schemas.openxmlformats.org/officeDocument/2006/relationships/image" Target="../media/image140.png"/><Relationship Id="rId22" Type="http://schemas.openxmlformats.org/officeDocument/2006/relationships/image" Target="../media/image141.png"/><Relationship Id="rId23" Type="http://schemas.openxmlformats.org/officeDocument/2006/relationships/image" Target="../media/image142.png"/><Relationship Id="rId24" Type="http://schemas.openxmlformats.org/officeDocument/2006/relationships/image" Target="../media/image143.png"/><Relationship Id="rId25" Type="http://schemas.openxmlformats.org/officeDocument/2006/relationships/image" Target="../media/image144.png"/></Relationships>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5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g"/><Relationship Id="rId3" Type="http://schemas.openxmlformats.org/officeDocument/2006/relationships/image" Target="../media/image9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A83E9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37652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A83E9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37652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/>
          <p:nvPr/>
        </p:nvSpPr>
        <p:spPr bwMode="auto">
          <a:xfrm>
            <a:off x="3352075" y="2869950"/>
            <a:ext cx="3484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500">
              <a:solidFill>
                <a:schemeClr val="dk1"/>
              </a:solidFill>
              <a:latin typeface="Dela Gothic One"/>
              <a:ea typeface="Dela Gothic One"/>
              <a:cs typeface="Dela Gothic One"/>
            </a:endParaRPr>
          </a:p>
        </p:txBody>
      </p:sp>
      <p:sp>
        <p:nvSpPr>
          <p:cNvPr id="103" name="Google Shape;103;p22"/>
          <p:cNvSpPr txBox="1"/>
          <p:nvPr/>
        </p:nvSpPr>
        <p:spPr bwMode="auto">
          <a:xfrm>
            <a:off x="-2145387" y="1390381"/>
            <a:ext cx="9144000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00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800" b="1">
                <a:solidFill>
                  <a:schemeClr val="tx1"/>
                </a:solidFill>
                <a:highlight>
                  <a:srgbClr val="FFFFFF"/>
                </a:highlight>
                <a:latin typeface="Dela Gothic One"/>
                <a:ea typeface="Dela Gothic One"/>
                <a:cs typeface="Dela Gothic One"/>
              </a:rPr>
              <a:t>Название колледжа/техникума</a:t>
            </a:r>
            <a:endParaRPr sz="1600">
              <a:solidFill>
                <a:schemeClr val="tx1"/>
              </a:solidFill>
              <a:latin typeface="Dela Gothic One"/>
              <a:ea typeface="Dela Gothic One"/>
              <a:cs typeface="Dela Gothic One"/>
            </a:endParaRPr>
          </a:p>
        </p:txBody>
      </p:sp>
      <p:pic>
        <p:nvPicPr>
          <p:cNvPr id="104" name="Google Shape;104;p22"/>
          <p:cNvPicPr/>
          <p:nvPr/>
        </p:nvPicPr>
        <p:blipFill>
          <a:blip r:embed="rId2">
            <a:alphaModFix/>
          </a:blip>
          <a:stretch/>
        </p:blipFill>
        <p:spPr bwMode="auto">
          <a:xfrm rot="-8">
            <a:off x="377377" y="1852756"/>
            <a:ext cx="3173166" cy="317318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2"/>
          <p:cNvSpPr txBox="1"/>
          <p:nvPr/>
        </p:nvSpPr>
        <p:spPr bwMode="auto">
          <a:xfrm>
            <a:off x="377371" y="132543"/>
            <a:ext cx="6709500" cy="145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2400">
                <a:solidFill>
                  <a:srgbClr val="3FB18D"/>
                </a:solidFill>
                <a:latin typeface="Dela Gothic One"/>
                <a:ea typeface="Dela Gothic One"/>
              </a:rPr>
              <a:t>Шаблон для презентации колледжа/техникума </a:t>
            </a:r>
            <a:br>
              <a:rPr lang="ru" sz="2400">
                <a:solidFill>
                  <a:srgbClr val="3FB18D"/>
                </a:solidFill>
                <a:latin typeface="Dela Gothic One"/>
                <a:ea typeface="Dela Gothic One"/>
              </a:rPr>
            </a:br>
            <a:endParaRPr sz="2400">
              <a:solidFill>
                <a:srgbClr val="3FB18D"/>
              </a:solidFill>
              <a:latin typeface="Dela Gothic One"/>
              <a:ea typeface="Dela Gothic One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371773" y="-480514"/>
            <a:ext cx="4385786" cy="60395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AB97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/>
          <p:nvPr/>
        </p:nvSpPr>
        <p:spPr bwMode="auto">
          <a:xfrm>
            <a:off x="5737800" y="523550"/>
            <a:ext cx="255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11" name="Google Shape;111;p23"/>
          <p:cNvSpPr txBox="1"/>
          <p:nvPr/>
        </p:nvSpPr>
        <p:spPr bwMode="auto">
          <a:xfrm>
            <a:off x="3771325" y="1417603"/>
            <a:ext cx="5080200" cy="230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500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Колледж/техникум входит в ______________ (</a:t>
            </a:r>
            <a:r>
              <a:rPr lang="ru" sz="1500" i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название</a:t>
            </a:r>
            <a:r>
              <a:rPr lang="ru" sz="1500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) кластер.</a:t>
            </a:r>
            <a:endParaRPr sz="15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5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500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Предприятия-партнеры _________ </a:t>
            </a:r>
            <a:endParaRPr sz="15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500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(</a:t>
            </a:r>
            <a:r>
              <a:rPr lang="ru" sz="1500" i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наименования</a:t>
            </a:r>
            <a:r>
              <a:rPr lang="ru" sz="1500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)</a:t>
            </a:r>
            <a:endParaRPr sz="15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5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500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Набор по специальностям:_________</a:t>
            </a:r>
            <a:br>
              <a:rPr lang="ru" sz="1500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500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(</a:t>
            </a:r>
            <a:r>
              <a:rPr lang="ru" sz="1500" i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или перечесть направления</a:t>
            </a:r>
            <a:r>
              <a:rPr lang="ru" sz="1500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) </a:t>
            </a:r>
            <a:endParaRPr sz="15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12" name="Google Shape;112;p23"/>
          <p:cNvSpPr txBox="1"/>
          <p:nvPr/>
        </p:nvSpPr>
        <p:spPr bwMode="auto">
          <a:xfrm rot="-532254">
            <a:off x="689920" y="1754473"/>
            <a:ext cx="2451221" cy="1292792"/>
          </a:xfrm>
          <a:prstGeom prst="rect">
            <a:avLst/>
          </a:prstGeom>
          <a:noFill/>
          <a:ln w="19050" cap="flat" cmpd="sng">
            <a:solidFill>
              <a:srgbClr val="2D2E87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ФОТО</a:t>
            </a:r>
            <a:br>
              <a:rPr lang="ru" sz="1200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</a:br>
            <a:r>
              <a:rPr lang="ru" sz="1200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КОЛЛЕДЖА</a:t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113" name="Google Shape;113;p23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2115925" y="3069278"/>
            <a:ext cx="1655400" cy="165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3"/>
          <p:cNvSpPr txBox="1"/>
          <p:nvPr/>
        </p:nvSpPr>
        <p:spPr bwMode="auto">
          <a:xfrm>
            <a:off x="384628" y="254066"/>
            <a:ext cx="4081199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500">
                <a:solidFill>
                  <a:schemeClr val="tx1"/>
                </a:solidFill>
                <a:latin typeface="Dela Gothic One"/>
                <a:ea typeface="Dela Gothic One"/>
                <a:cs typeface="Dela Gothic One"/>
              </a:rPr>
              <a:t>Заголовок слайда</a:t>
            </a:r>
            <a:endParaRPr sz="1500">
              <a:solidFill>
                <a:schemeClr val="tx1"/>
              </a:solidFill>
              <a:latin typeface="Dela Gothic One"/>
              <a:ea typeface="Dela Gothic One"/>
              <a:cs typeface="Dela Gothic On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42B48E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/>
          <p:nvPr/>
        </p:nvSpPr>
        <p:spPr bwMode="auto">
          <a:xfrm>
            <a:off x="330500" y="1421250"/>
            <a:ext cx="5778000" cy="144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500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Колледж/техникум имеет современное оснащение:_________</a:t>
            </a:r>
            <a:endParaRPr sz="15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marR="0" lvl="0" indent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500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(</a:t>
            </a:r>
            <a:r>
              <a:rPr lang="ru" sz="1100" i="1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фото, кратко о материально-технической базе колледжа).</a:t>
            </a:r>
            <a:r>
              <a:rPr lang="ru" sz="1500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 </a:t>
            </a:r>
            <a:endParaRPr sz="15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marR="0" lvl="0" indent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5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marR="0" lvl="0" indent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100" i="1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21" name="Google Shape;121;p24"/>
          <p:cNvSpPr txBox="1"/>
          <p:nvPr/>
        </p:nvSpPr>
        <p:spPr bwMode="auto">
          <a:xfrm rot="-532254">
            <a:off x="3712195" y="2843076"/>
            <a:ext cx="2451221" cy="1108179"/>
          </a:xfrm>
          <a:prstGeom prst="rect">
            <a:avLst/>
          </a:prstGeom>
          <a:noFill/>
          <a:ln w="19050" cap="flat" cmpd="sng">
            <a:solidFill>
              <a:srgbClr val="2D2E87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ФОТО</a:t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5" name="Google Shape;114;p23"/>
          <p:cNvSpPr txBox="1"/>
          <p:nvPr/>
        </p:nvSpPr>
        <p:spPr bwMode="auto">
          <a:xfrm>
            <a:off x="384628" y="254066"/>
            <a:ext cx="4081199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500">
                <a:solidFill>
                  <a:schemeClr val="tx1"/>
                </a:solidFill>
                <a:latin typeface="Dela Gothic One"/>
                <a:ea typeface="Dela Gothic One"/>
                <a:cs typeface="Dela Gothic One"/>
              </a:rPr>
              <a:t>Заголовок слайда</a:t>
            </a:r>
            <a:endParaRPr sz="1500">
              <a:solidFill>
                <a:schemeClr val="tx1"/>
              </a:solidFill>
              <a:latin typeface="Dela Gothic One"/>
              <a:ea typeface="Dela Gothic One"/>
              <a:cs typeface="Dela Gothic One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371773" y="-480514"/>
            <a:ext cx="4385786" cy="60395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/>
          <p:nvPr/>
        </p:nvSpPr>
        <p:spPr bwMode="auto">
          <a:xfrm>
            <a:off x="280325" y="1316900"/>
            <a:ext cx="5778000" cy="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50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Для обучения есть площадки и мастерские:  _________ 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0" marR="0" lvl="0" indent="0"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i="1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(название, фото и кратко о направлениях деятельности)</a:t>
            </a:r>
            <a:endParaRPr sz="1100" i="1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28" name="Google Shape;128;p25"/>
          <p:cNvSpPr txBox="1"/>
          <p:nvPr/>
        </p:nvSpPr>
        <p:spPr bwMode="auto">
          <a:xfrm rot="-532254">
            <a:off x="352795" y="3526351"/>
            <a:ext cx="2451221" cy="1108179"/>
          </a:xfrm>
          <a:prstGeom prst="rect">
            <a:avLst/>
          </a:prstGeom>
          <a:noFill/>
          <a:ln w="19050" cap="flat" cmpd="sng">
            <a:solidFill>
              <a:srgbClr val="2D2E87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ФОТО</a:t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6" name="Google Shape;114;p23"/>
          <p:cNvSpPr txBox="1"/>
          <p:nvPr/>
        </p:nvSpPr>
        <p:spPr bwMode="auto">
          <a:xfrm>
            <a:off x="384628" y="254066"/>
            <a:ext cx="4081199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500">
                <a:solidFill>
                  <a:schemeClr val="tx1"/>
                </a:solidFill>
                <a:latin typeface="Dela Gothic One"/>
                <a:ea typeface="Dela Gothic One"/>
                <a:cs typeface="Dela Gothic One"/>
              </a:rPr>
              <a:t>Заголовок слайда</a:t>
            </a:r>
            <a:endParaRPr sz="1500">
              <a:solidFill>
                <a:schemeClr val="tx1"/>
              </a:solidFill>
              <a:latin typeface="Dela Gothic One"/>
              <a:ea typeface="Dela Gothic One"/>
              <a:cs typeface="Dela Gothic On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371773" y="-480514"/>
            <a:ext cx="4385786" cy="60395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3D85C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/>
          <p:nvPr/>
        </p:nvSpPr>
        <p:spPr bwMode="auto">
          <a:xfrm>
            <a:off x="384628" y="803400"/>
            <a:ext cx="7323300" cy="37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i="1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На данном слайде отразить фото-материалами</a:t>
            </a:r>
            <a:r>
              <a:rPr lang="ru" sz="150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 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0" marR="0" lvl="0" indent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50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В колледже организуются мероприятия: 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0" marR="0" lvl="0" indent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457200" marR="0" lvl="0" indent="-3238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  <a:defRPr/>
            </a:pPr>
            <a:r>
              <a:rPr lang="ru" sz="150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мастер-классы  _________ </a:t>
            </a:r>
            <a:r>
              <a:rPr lang="ru" sz="1100" i="1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(по каким специальностям)</a:t>
            </a:r>
            <a:r>
              <a:rPr lang="ru" sz="150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, 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457200" marR="0" lvl="0" indent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457200" marR="0" lvl="0" indent="-3238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  <a:defRPr/>
            </a:pPr>
            <a:r>
              <a:rPr lang="ru" sz="150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экскурсии  _________ </a:t>
            </a:r>
            <a:r>
              <a:rPr lang="ru" sz="1100" i="1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(на какие предприятия)</a:t>
            </a:r>
            <a:r>
              <a:rPr lang="ru" sz="150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, 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457200" marR="0" lvl="0" indent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457200" marR="0" lvl="0" indent="-3238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  <a:defRPr/>
            </a:pPr>
            <a:r>
              <a:rPr lang="ru" sz="150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профессиональные пробы: _________ </a:t>
            </a:r>
            <a:r>
              <a:rPr lang="ru" sz="1100" i="1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(по каким направлениям подготовки / профессиям)</a:t>
            </a:r>
            <a:endParaRPr sz="1100" i="1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0" marR="0" lvl="0" indent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100" i="1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457200" marR="0" lvl="0" indent="-3238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-"/>
              <a:defRPr/>
            </a:pPr>
            <a:r>
              <a:rPr lang="ru" sz="150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профессиональное тестирование обучающихся </a:t>
            </a:r>
            <a:r>
              <a:rPr lang="ru" sz="1100" i="1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(и другие профориентационные мероприятия, организуемые в колледже)</a:t>
            </a:r>
            <a:endParaRPr sz="1100" i="1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0" marR="0" lvl="0" indent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100" i="1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0" marR="0" lvl="0" indent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100" i="1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0" marR="0" lvl="0" indent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100" i="1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135" name="Google Shape;135;p26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6771500" y="269400"/>
            <a:ext cx="2065125" cy="20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4;p23"/>
          <p:cNvSpPr txBox="1"/>
          <p:nvPr/>
        </p:nvSpPr>
        <p:spPr bwMode="auto">
          <a:xfrm>
            <a:off x="384628" y="254066"/>
            <a:ext cx="4081199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500">
                <a:solidFill>
                  <a:schemeClr val="tx1"/>
                </a:solidFill>
                <a:latin typeface="Dela Gothic One"/>
                <a:ea typeface="Dela Gothic One"/>
                <a:cs typeface="Dela Gothic One"/>
              </a:rPr>
              <a:t>Заголовок слайда</a:t>
            </a:r>
            <a:endParaRPr sz="1500">
              <a:solidFill>
                <a:schemeClr val="tx1"/>
              </a:solidFill>
              <a:latin typeface="Dela Gothic One"/>
              <a:ea typeface="Dela Gothic One"/>
              <a:cs typeface="Dela Gothic On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2449470">
            <a:off x="7464272" y="2254578"/>
            <a:ext cx="3064022" cy="41710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EE741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/>
          <p:nvPr/>
        </p:nvSpPr>
        <p:spPr bwMode="auto">
          <a:xfrm>
            <a:off x="253800" y="1045100"/>
            <a:ext cx="5688600" cy="110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50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Студенты проходят практику на предприятиях _________ 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0" lvl="0" indent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 i="1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(обозначить предприятия-партнеры, их вакансии и возможности карьерного роста)</a:t>
            </a:r>
            <a:endParaRPr sz="1100" i="1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142" name="Google Shape;142;p27"/>
          <p:cNvPicPr/>
          <p:nvPr/>
        </p:nvPicPr>
        <p:blipFill>
          <a:blip r:embed="rId2">
            <a:alphaModFix amt="19000"/>
          </a:blip>
          <a:stretch/>
        </p:blipFill>
        <p:spPr bwMode="auto">
          <a:xfrm rot="1897512">
            <a:off x="-1043327" y="1579156"/>
            <a:ext cx="5134658" cy="457553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7"/>
          <p:cNvSpPr txBox="1"/>
          <p:nvPr/>
        </p:nvSpPr>
        <p:spPr bwMode="auto">
          <a:xfrm rot="740318">
            <a:off x="6479171" y="3492727"/>
            <a:ext cx="2451219" cy="1108107"/>
          </a:xfrm>
          <a:prstGeom prst="rect">
            <a:avLst/>
          </a:prstGeom>
          <a:noFill/>
          <a:ln w="19050" cap="flat" cmpd="sng">
            <a:solidFill>
              <a:srgbClr val="2D2E87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ФОТО</a:t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144" name="Google Shape;144;p27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6094800" y="152400"/>
            <a:ext cx="2896800" cy="289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7"/>
          <p:cNvSpPr txBox="1"/>
          <p:nvPr/>
        </p:nvSpPr>
        <p:spPr bwMode="auto">
          <a:xfrm rot="-1159984">
            <a:off x="1078763" y="2900583"/>
            <a:ext cx="2451223" cy="1477557"/>
          </a:xfrm>
          <a:prstGeom prst="rect">
            <a:avLst/>
          </a:prstGeom>
          <a:noFill/>
          <a:ln w="19050" cap="flat" cmpd="sng">
            <a:solidFill>
              <a:srgbClr val="2D2E87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ФОТО</a:t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8" name="Google Shape;114;p23"/>
          <p:cNvSpPr txBox="1"/>
          <p:nvPr/>
        </p:nvSpPr>
        <p:spPr bwMode="auto">
          <a:xfrm>
            <a:off x="384628" y="254066"/>
            <a:ext cx="4081199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500">
                <a:solidFill>
                  <a:schemeClr val="tx1"/>
                </a:solidFill>
                <a:latin typeface="Dela Gothic One"/>
                <a:ea typeface="Dela Gothic One"/>
                <a:cs typeface="Dela Gothic One"/>
              </a:rPr>
              <a:t>Заголовок слайда</a:t>
            </a:r>
            <a:endParaRPr sz="1500">
              <a:solidFill>
                <a:schemeClr val="tx1"/>
              </a:solidFill>
              <a:latin typeface="Dela Gothic One"/>
              <a:ea typeface="Dela Gothic One"/>
              <a:cs typeface="Dela Gothic On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E0666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1" name="Google Shape;151;p28"/>
          <p:cNvSpPr txBox="1"/>
          <p:nvPr/>
        </p:nvSpPr>
        <p:spPr bwMode="auto">
          <a:xfrm>
            <a:off x="2835150" y="1718325"/>
            <a:ext cx="3473699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50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Демонстрация видеороликов</a:t>
            </a:r>
            <a:br>
              <a:rPr lang="ru" sz="150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</a:br>
            <a:r>
              <a:rPr lang="ru" sz="150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о предприятиях-партнерах</a:t>
            </a:r>
            <a:endParaRPr sz="1100" i="1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53" name="Google Shape;153;p28"/>
          <p:cNvSpPr txBox="1"/>
          <p:nvPr/>
        </p:nvSpPr>
        <p:spPr bwMode="auto">
          <a:xfrm rot="-1196">
            <a:off x="1554300" y="1032486"/>
            <a:ext cx="6035400" cy="3694199"/>
          </a:xfrm>
          <a:prstGeom prst="rect">
            <a:avLst/>
          </a:prstGeom>
          <a:noFill/>
          <a:ln w="19050" cap="flat" cmpd="sng">
            <a:solidFill>
              <a:srgbClr val="2D2E87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6" name="Google Shape;114;p23"/>
          <p:cNvSpPr txBox="1"/>
          <p:nvPr/>
        </p:nvSpPr>
        <p:spPr bwMode="auto">
          <a:xfrm>
            <a:off x="384628" y="254066"/>
            <a:ext cx="4081199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500">
                <a:solidFill>
                  <a:schemeClr val="tx1"/>
                </a:solidFill>
                <a:latin typeface="Dela Gothic One"/>
                <a:ea typeface="Dela Gothic One"/>
                <a:cs typeface="Dela Gothic One"/>
              </a:rPr>
              <a:t>Заголовок слайда</a:t>
            </a:r>
            <a:endParaRPr sz="1500">
              <a:solidFill>
                <a:schemeClr val="tx1"/>
              </a:solidFill>
              <a:latin typeface="Dela Gothic One"/>
              <a:ea typeface="Dela Gothic One"/>
              <a:cs typeface="Dela Gothic On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/>
          <p:nvPr/>
        </p:nvSpPr>
        <p:spPr bwMode="auto">
          <a:xfrm>
            <a:off x="384628" y="614184"/>
            <a:ext cx="7704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50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Карьерные карты выпускников программ Профессионалитета</a:t>
            </a:r>
            <a:endParaRPr sz="1100" i="1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62" name="Google Shape;162;p29"/>
          <p:cNvSpPr txBox="1"/>
          <p:nvPr/>
        </p:nvSpPr>
        <p:spPr bwMode="auto">
          <a:xfrm rot="-532254">
            <a:off x="230845" y="1629672"/>
            <a:ext cx="2451221" cy="1108338"/>
          </a:xfrm>
          <a:prstGeom prst="rect">
            <a:avLst/>
          </a:prstGeom>
          <a:noFill/>
          <a:ln w="19050" cap="flat" cmpd="sng">
            <a:solidFill>
              <a:srgbClr val="2D2E87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КАРЬЕРНАЯ КАРТА</a:t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63" name="Google Shape;163;p29"/>
          <p:cNvSpPr txBox="1"/>
          <p:nvPr/>
        </p:nvSpPr>
        <p:spPr bwMode="auto">
          <a:xfrm rot="-532254">
            <a:off x="3225745" y="1629672"/>
            <a:ext cx="2451221" cy="1108338"/>
          </a:xfrm>
          <a:prstGeom prst="rect">
            <a:avLst/>
          </a:prstGeom>
          <a:noFill/>
          <a:ln w="19050" cap="flat" cmpd="sng">
            <a:solidFill>
              <a:srgbClr val="2D2E87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КАРЬЕРНАЯ КАРТА</a:t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64" name="Google Shape;164;p29"/>
          <p:cNvSpPr txBox="1"/>
          <p:nvPr/>
        </p:nvSpPr>
        <p:spPr bwMode="auto">
          <a:xfrm rot="-532254">
            <a:off x="6220645" y="1629672"/>
            <a:ext cx="2451221" cy="1108338"/>
          </a:xfrm>
          <a:prstGeom prst="rect">
            <a:avLst/>
          </a:prstGeom>
          <a:noFill/>
          <a:ln w="19050" cap="flat" cmpd="sng">
            <a:solidFill>
              <a:srgbClr val="2D2E87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КАРЬЕРНАЯ КАРТА</a:t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65" name="Google Shape;165;p29"/>
          <p:cNvSpPr txBox="1"/>
          <p:nvPr/>
        </p:nvSpPr>
        <p:spPr bwMode="auto">
          <a:xfrm rot="-532254">
            <a:off x="230845" y="3375072"/>
            <a:ext cx="2451221" cy="1108338"/>
          </a:xfrm>
          <a:prstGeom prst="rect">
            <a:avLst/>
          </a:prstGeom>
          <a:noFill/>
          <a:ln w="19050" cap="flat" cmpd="sng">
            <a:solidFill>
              <a:srgbClr val="2D2E87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КАРЬЕРНАЯ КАРТА</a:t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66" name="Google Shape;166;p29"/>
          <p:cNvSpPr txBox="1"/>
          <p:nvPr/>
        </p:nvSpPr>
        <p:spPr bwMode="auto">
          <a:xfrm rot="-532254">
            <a:off x="3225745" y="3375072"/>
            <a:ext cx="2451221" cy="1108338"/>
          </a:xfrm>
          <a:prstGeom prst="rect">
            <a:avLst/>
          </a:prstGeom>
          <a:noFill/>
          <a:ln w="19050" cap="flat" cmpd="sng">
            <a:solidFill>
              <a:srgbClr val="2D2E87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КАРЬЕРНАЯ КАРТА</a:t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67" name="Google Shape;167;p29"/>
          <p:cNvSpPr txBox="1"/>
          <p:nvPr/>
        </p:nvSpPr>
        <p:spPr bwMode="auto">
          <a:xfrm rot="-532254">
            <a:off x="6220645" y="3375072"/>
            <a:ext cx="2451221" cy="1108338"/>
          </a:xfrm>
          <a:prstGeom prst="rect">
            <a:avLst/>
          </a:prstGeom>
          <a:noFill/>
          <a:ln w="19050" cap="flat" cmpd="sng">
            <a:solidFill>
              <a:srgbClr val="2D2E87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КАРЬЕРНАЯ КАРТА</a:t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1" name="Google Shape;114;p23"/>
          <p:cNvSpPr txBox="1"/>
          <p:nvPr/>
        </p:nvSpPr>
        <p:spPr bwMode="auto">
          <a:xfrm>
            <a:off x="384628" y="254066"/>
            <a:ext cx="4081199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500">
                <a:solidFill>
                  <a:schemeClr val="tx1"/>
                </a:solidFill>
                <a:latin typeface="Dela Gothic One"/>
                <a:ea typeface="Dela Gothic One"/>
                <a:cs typeface="Dela Gothic One"/>
              </a:rPr>
              <a:t>Заголовок слайда</a:t>
            </a:r>
            <a:endParaRPr sz="1500">
              <a:solidFill>
                <a:schemeClr val="tx1"/>
              </a:solidFill>
              <a:latin typeface="Dela Gothic One"/>
              <a:ea typeface="Dela Gothic One"/>
              <a:cs typeface="Dela Gothic On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2" name="Google Shape;172;p30"/>
          <p:cNvPicPr/>
          <p:nvPr/>
        </p:nvPicPr>
        <p:blipFill>
          <a:blip r:embed="rId2">
            <a:alphaModFix/>
          </a:blip>
          <a:stretch/>
        </p:blipFill>
        <p:spPr bwMode="auto">
          <a:xfrm rot="21247867">
            <a:off x="2115616" y="637081"/>
            <a:ext cx="2231408" cy="200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37986" y="-305151"/>
            <a:ext cx="4226707" cy="5753802"/>
          </a:xfrm>
          <a:prstGeom prst="rect">
            <a:avLst/>
          </a:prstGeom>
        </p:spPr>
      </p:pic>
      <p:sp>
        <p:nvSpPr>
          <p:cNvPr id="8" name="Google Shape;373;p41"/>
          <p:cNvSpPr/>
          <p:nvPr/>
        </p:nvSpPr>
        <p:spPr bwMode="auto">
          <a:xfrm>
            <a:off x="292116" y="2407299"/>
            <a:ext cx="7165910" cy="854918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18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506722" y="2049820"/>
            <a:ext cx="886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chemeClr val="bg1"/>
                </a:solidFill>
                <a:latin typeface="Montserrat"/>
              </a:rPr>
              <a:t> </a:t>
            </a:r>
            <a:br>
              <a:rPr lang="ru-RU" sz="3200" b="1">
                <a:solidFill>
                  <a:schemeClr val="bg1"/>
                </a:solidFill>
                <a:latin typeface="Montserrat"/>
              </a:rPr>
            </a:br>
            <a:r>
              <a:rPr lang="ru-RU" sz="3200" b="1">
                <a:solidFill>
                  <a:schemeClr val="bg1"/>
                </a:solidFill>
                <a:latin typeface="Montserrat"/>
              </a:rPr>
              <a:t>«Я В ХОРОШЕЙ КОМПАНИИ!»</a:t>
            </a:r>
            <a:endParaRPr/>
          </a:p>
        </p:txBody>
      </p:sp>
      <p:sp>
        <p:nvSpPr>
          <p:cNvPr id="3" name="TextBox 2"/>
          <p:cNvSpPr txBox="1"/>
          <p:nvPr/>
        </p:nvSpPr>
        <p:spPr bwMode="auto">
          <a:xfrm>
            <a:off x="506722" y="1557678"/>
            <a:ext cx="3284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400" b="1">
                <a:solidFill>
                  <a:srgbClr val="3FB18D"/>
                </a:solidFill>
                <a:latin typeface="Montserrat ExtraBold"/>
              </a:rPr>
              <a:t>КВИЗ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21499" y="0"/>
            <a:ext cx="9165499" cy="5143500"/>
          </a:xfrm>
          <a:prstGeom prst="rect">
            <a:avLst/>
          </a:prstGeom>
        </p:spPr>
      </p:pic>
      <p:sp>
        <p:nvSpPr>
          <p:cNvPr id="8" name="Прямоугольник: скругленные углы 7"/>
          <p:cNvSpPr/>
          <p:nvPr/>
        </p:nvSpPr>
        <p:spPr bwMode="auto">
          <a:xfrm>
            <a:off x="290793" y="266700"/>
            <a:ext cx="8562415" cy="4569762"/>
          </a:xfrm>
          <a:prstGeom prst="roundRect">
            <a:avLst>
              <a:gd name="adj" fmla="val 1348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050"/>
          </a:p>
        </p:txBody>
      </p:sp>
      <p:sp>
        <p:nvSpPr>
          <p:cNvPr id="2" name="Прямоугольник: скругленные углы 1"/>
          <p:cNvSpPr/>
          <p:nvPr/>
        </p:nvSpPr>
        <p:spPr bwMode="auto">
          <a:xfrm>
            <a:off x="1355724" y="3529333"/>
            <a:ext cx="795340" cy="2928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 bwMode="auto">
          <a:xfrm>
            <a:off x="1441451" y="3521890"/>
            <a:ext cx="642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>
                <a:latin typeface="Montserrat SemiBold"/>
              </a:rPr>
              <a:t>202</a:t>
            </a:r>
            <a:r>
              <a:rPr lang="ru-RU">
                <a:latin typeface="Montserrat SemiBold"/>
              </a:rPr>
              <a:t>5</a:t>
            </a:r>
            <a:endParaRPr lang="ru-RU">
              <a:latin typeface="Montserrat SemiBold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1212850" y="1819364"/>
            <a:ext cx="561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>
                <a:latin typeface="Dela Gothic One"/>
                <a:ea typeface="Dela Gothic One"/>
              </a:rPr>
              <a:t>ПРОФЕССИОНАЛИТЕТ</a:t>
            </a:r>
            <a:endParaRPr/>
          </a:p>
          <a:p>
            <a:pPr>
              <a:defRPr/>
            </a:pPr>
            <a:r>
              <a:rPr lang="ru-RU" sz="4000">
                <a:latin typeface="Dela Gothic One"/>
                <a:ea typeface="Dela Gothic One"/>
              </a:rPr>
              <a:t>ТЫ В ХОРОШЕЙ КОМПАНИИ!</a:t>
            </a:r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rcRect l="0" t="0" r="0" b="9507"/>
          <a:stretch/>
        </p:blipFill>
        <p:spPr bwMode="auto">
          <a:xfrm>
            <a:off x="1212850" y="592968"/>
            <a:ext cx="1138233" cy="8706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351083" y="709046"/>
            <a:ext cx="616762" cy="633770"/>
          </a:xfrm>
          <a:prstGeom prst="rect">
            <a:avLst/>
          </a:prstGeom>
        </p:spPr>
      </p:pic>
      <p:pic>
        <p:nvPicPr>
          <p:cNvPr id="12" name="Рисунок 2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136156" y="709046"/>
            <a:ext cx="661902" cy="633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BC205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26" name="Google Shape;426;p49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-421195" y="965200"/>
            <a:ext cx="6381913" cy="425812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73;p41"/>
          <p:cNvSpPr/>
          <p:nvPr/>
        </p:nvSpPr>
        <p:spPr bwMode="auto">
          <a:xfrm>
            <a:off x="514349" y="385762"/>
            <a:ext cx="4510824" cy="716254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18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С какого возраста можно трудоустроиться?</a:t>
            </a:r>
            <a:endParaRPr sz="18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13721" y="-305151"/>
            <a:ext cx="4226707" cy="57538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BC205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73;p41"/>
          <p:cNvSpPr/>
          <p:nvPr/>
        </p:nvSpPr>
        <p:spPr bwMode="auto">
          <a:xfrm>
            <a:off x="514350" y="250353"/>
            <a:ext cx="4510824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18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Официально с 14 лет</a:t>
            </a:r>
            <a:endParaRPr sz="18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713721" y="-305151"/>
            <a:ext cx="4226707" cy="5753802"/>
          </a:xfrm>
          <a:prstGeom prst="rect">
            <a:avLst/>
          </a:prstGeom>
        </p:spPr>
      </p:pic>
      <p:pic>
        <p:nvPicPr>
          <p:cNvPr id="6" name="Google Shape;433;p50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1545431" y="1316782"/>
            <a:ext cx="2438740" cy="357636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20013932">
            <a:off x="7476882" y="-794989"/>
            <a:ext cx="2888097" cy="39315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23069" y="288970"/>
            <a:ext cx="7886700" cy="994172"/>
          </a:xfrm>
        </p:spPr>
        <p:txBody>
          <a:bodyPr/>
          <a:lstStyle/>
          <a:p>
            <a:pPr>
              <a:defRPr/>
            </a:pPr>
            <a:r>
              <a:rPr lang="ru-RU">
                <a:solidFill>
                  <a:srgbClr val="3FB18D"/>
                </a:solidFill>
                <a:latin typeface="Dela Gothic One"/>
                <a:ea typeface="Dela Gothic One"/>
              </a:rPr>
              <a:t>Кто из них выпускник СПО?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347005" y="3573887"/>
            <a:ext cx="1886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100">
                <a:latin typeface="Montserrat Medium"/>
              </a:rPr>
              <a:t>Константин Ивлев</a:t>
            </a:r>
            <a:endParaRPr/>
          </a:p>
        </p:txBody>
      </p:sp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3"/>
          <a:srcRect l="14075" t="2348" r="4608" b="35720"/>
          <a:stretch/>
        </p:blipFill>
        <p:spPr bwMode="auto">
          <a:xfrm>
            <a:off x="4814146" y="1565974"/>
            <a:ext cx="1825036" cy="1853367"/>
          </a:xfrm>
          <a:prstGeom prst="roundRect">
            <a:avLst>
              <a:gd name="adj" fmla="val 16667"/>
            </a:avLst>
          </a:prstGeom>
          <a:noFill/>
        </p:spPr>
      </p:pic>
      <p:sp>
        <p:nvSpPr>
          <p:cNvPr id="5" name="TextBox 4"/>
          <p:cNvSpPr txBox="1"/>
          <p:nvPr/>
        </p:nvSpPr>
        <p:spPr bwMode="auto">
          <a:xfrm>
            <a:off x="4814146" y="3573887"/>
            <a:ext cx="18250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100">
                <a:latin typeface="Montserrat Medium"/>
              </a:rPr>
              <a:t>Юрий Гагарин</a:t>
            </a:r>
            <a:endParaRPr/>
          </a:p>
        </p:txBody>
      </p:sp>
      <p:pic>
        <p:nvPicPr>
          <p:cNvPr id="3078" name="Picture 6" descr="Picture background"/>
          <p:cNvPicPr>
            <a:picLocks noChangeAspect="1" noChangeArrowheads="1"/>
          </p:cNvPicPr>
          <p:nvPr/>
        </p:nvPicPr>
        <p:blipFill>
          <a:blip r:embed="rId4"/>
          <a:srcRect l="0" t="0" r="0" b="28370"/>
          <a:stretch/>
        </p:blipFill>
        <p:spPr bwMode="auto">
          <a:xfrm>
            <a:off x="2580576" y="1565974"/>
            <a:ext cx="1886564" cy="1853367"/>
          </a:xfrm>
          <a:prstGeom prst="roundRect">
            <a:avLst>
              <a:gd name="adj" fmla="val 16667"/>
            </a:avLst>
          </a:prstGeom>
          <a:noFill/>
        </p:spPr>
      </p:pic>
      <p:sp>
        <p:nvSpPr>
          <p:cNvPr id="6" name="TextBox 5"/>
          <p:cNvSpPr txBox="1"/>
          <p:nvPr/>
        </p:nvSpPr>
        <p:spPr bwMode="auto">
          <a:xfrm>
            <a:off x="2580576" y="3573887"/>
            <a:ext cx="18865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100">
                <a:latin typeface="Montserrat Medium"/>
              </a:rPr>
              <a:t>Михаил </a:t>
            </a:r>
            <a:r>
              <a:rPr lang="ru-RU" sz="1100">
                <a:latin typeface="Montserrat Medium"/>
              </a:rPr>
              <a:t>Галустян</a:t>
            </a:r>
            <a:endParaRPr lang="ru-RU" sz="1100">
              <a:latin typeface="Montserrat Medium"/>
            </a:endParaRPr>
          </a:p>
        </p:txBody>
      </p:sp>
      <p:pic>
        <p:nvPicPr>
          <p:cNvPr id="3080" name="Picture 8" descr="Picture background"/>
          <p:cNvPicPr>
            <a:picLocks noChangeAspect="1" noChangeArrowheads="1"/>
          </p:cNvPicPr>
          <p:nvPr/>
        </p:nvPicPr>
        <p:blipFill>
          <a:blip r:embed="rId5"/>
          <a:srcRect l="14221" t="884" r="8504" b="47273"/>
          <a:stretch/>
        </p:blipFill>
        <p:spPr bwMode="auto">
          <a:xfrm>
            <a:off x="6986188" y="1597038"/>
            <a:ext cx="1810808" cy="1822302"/>
          </a:xfrm>
          <a:prstGeom prst="roundRect">
            <a:avLst>
              <a:gd name="adj" fmla="val 16667"/>
            </a:avLst>
          </a:prstGeom>
          <a:noFill/>
        </p:spPr>
      </p:pic>
      <p:sp>
        <p:nvSpPr>
          <p:cNvPr id="7" name="TextBox 6"/>
          <p:cNvSpPr txBox="1"/>
          <p:nvPr/>
        </p:nvSpPr>
        <p:spPr bwMode="auto">
          <a:xfrm>
            <a:off x="6986188" y="3573887"/>
            <a:ext cx="18108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100">
                <a:latin typeface="Montserrat Medium"/>
              </a:rPr>
              <a:t>Андрей Григорьев-Аполлонов</a:t>
            </a:r>
            <a:endParaRPr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 l="10792" t="5735" r="22805" b="54837"/>
          <a:stretch/>
        </p:blipFill>
        <p:spPr bwMode="auto">
          <a:xfrm>
            <a:off x="187547" y="1597038"/>
            <a:ext cx="2046021" cy="1822302"/>
          </a:xfrm>
          <a:prstGeom prst="roundRect">
            <a:avLst>
              <a:gd name="adj" fmla="val 16667"/>
            </a:avLst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20013932">
            <a:off x="7352945" y="-606624"/>
            <a:ext cx="2888097" cy="39315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23069" y="288970"/>
            <a:ext cx="7886700" cy="994172"/>
          </a:xfrm>
        </p:spPr>
        <p:txBody>
          <a:bodyPr/>
          <a:lstStyle/>
          <a:p>
            <a:pPr>
              <a:defRPr/>
            </a:pPr>
            <a:r>
              <a:rPr lang="ru-RU">
                <a:solidFill>
                  <a:srgbClr val="3FB18D"/>
                </a:solidFill>
                <a:latin typeface="Dela Gothic One"/>
                <a:ea typeface="Dela Gothic One"/>
              </a:rPr>
              <a:t>Кто из них выпускник СПО?</a:t>
            </a:r>
            <a:endParaRPr/>
          </a:p>
        </p:txBody>
      </p:sp>
      <p:grpSp>
        <p:nvGrpSpPr>
          <p:cNvPr id="3" name="Группа 2"/>
          <p:cNvGrpSpPr/>
          <p:nvPr/>
        </p:nvGrpSpPr>
        <p:grpSpPr bwMode="auto">
          <a:xfrm>
            <a:off x="3310552" y="1283142"/>
            <a:ext cx="5385041" cy="3002693"/>
            <a:chOff x="2580576" y="1565974"/>
            <a:chExt cx="4058606" cy="2263075"/>
          </a:xfrm>
        </p:grpSpPr>
        <p:pic>
          <p:nvPicPr>
            <p:cNvPr id="3076" name="Picture 4" descr="Picture background"/>
            <p:cNvPicPr>
              <a:picLocks noChangeAspect="1" noChangeArrowheads="1"/>
            </p:cNvPicPr>
            <p:nvPr/>
          </p:nvPicPr>
          <p:blipFill>
            <a:blip r:embed="rId3"/>
            <a:srcRect l="14075" t="2348" r="4608" b="35720"/>
            <a:stretch/>
          </p:blipFill>
          <p:spPr bwMode="auto">
            <a:xfrm>
              <a:off x="4814146" y="1565974"/>
              <a:ext cx="1825036" cy="1853367"/>
            </a:xfrm>
            <a:prstGeom prst="roundRect">
              <a:avLst>
                <a:gd name="adj" fmla="val 16667"/>
              </a:avLst>
            </a:prstGeom>
            <a:noFill/>
          </p:spPr>
        </p:pic>
        <p:sp>
          <p:nvSpPr>
            <p:cNvPr id="5" name="TextBox 4"/>
            <p:cNvSpPr txBox="1"/>
            <p:nvPr/>
          </p:nvSpPr>
          <p:spPr bwMode="auto">
            <a:xfrm>
              <a:off x="4814146" y="3573887"/>
              <a:ext cx="1825036" cy="255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600">
                  <a:latin typeface="Montserrat Medium"/>
                </a:rPr>
                <a:t>Юрий Гагарин</a:t>
              </a:r>
              <a:endParaRPr/>
            </a:p>
          </p:txBody>
        </p:sp>
        <p:pic>
          <p:nvPicPr>
            <p:cNvPr id="3078" name="Picture 6" descr="Picture background"/>
            <p:cNvPicPr>
              <a:picLocks noChangeAspect="1" noChangeArrowheads="1"/>
            </p:cNvPicPr>
            <p:nvPr/>
          </p:nvPicPr>
          <p:blipFill>
            <a:blip r:embed="rId4"/>
            <a:srcRect l="0" t="0" r="0" b="28370"/>
            <a:stretch/>
          </p:blipFill>
          <p:spPr bwMode="auto">
            <a:xfrm>
              <a:off x="2580576" y="1565974"/>
              <a:ext cx="1886564" cy="1853367"/>
            </a:xfrm>
            <a:prstGeom prst="roundRect">
              <a:avLst>
                <a:gd name="adj" fmla="val 16667"/>
              </a:avLst>
            </a:prstGeom>
            <a:noFill/>
          </p:spPr>
        </p:pic>
        <p:sp>
          <p:nvSpPr>
            <p:cNvPr id="6" name="TextBox 5"/>
            <p:cNvSpPr txBox="1"/>
            <p:nvPr/>
          </p:nvSpPr>
          <p:spPr bwMode="auto">
            <a:xfrm>
              <a:off x="2580576" y="3573887"/>
              <a:ext cx="1886564" cy="255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600">
                  <a:latin typeface="Montserrat Medium"/>
                </a:rPr>
                <a:t>Михаил </a:t>
              </a:r>
              <a:r>
                <a:rPr lang="ru-RU" sz="1600">
                  <a:latin typeface="Montserrat Medium"/>
                </a:rPr>
                <a:t>Галустян</a:t>
              </a:r>
              <a:endParaRPr lang="ru-RU" sz="1600">
                <a:latin typeface="Montserrat Medium"/>
              </a:endParaRPr>
            </a:p>
          </p:txBody>
        </p:sp>
      </p:grpSp>
      <p:sp>
        <p:nvSpPr>
          <p:cNvPr id="11" name="TextBox 10"/>
          <p:cNvSpPr txBox="1"/>
          <p:nvPr/>
        </p:nvSpPr>
        <p:spPr bwMode="auto">
          <a:xfrm>
            <a:off x="312949" y="3947281"/>
            <a:ext cx="2339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>
                <a:latin typeface="Montserrat Medium"/>
              </a:rPr>
              <a:t>Константин Ивлев</a:t>
            </a:r>
            <a:endParaRPr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/>
          <a:srcRect l="10792" t="5735" r="22805" b="54837"/>
          <a:stretch/>
        </p:blipFill>
        <p:spPr bwMode="auto">
          <a:xfrm>
            <a:off x="115208" y="1283142"/>
            <a:ext cx="2734928" cy="2479110"/>
          </a:xfrm>
          <a:prstGeom prst="roundRect">
            <a:avLst>
              <a:gd name="adj" fmla="val 16667"/>
            </a:avLst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42B48E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325" name="Google Shape;325;p39"/>
          <p:cNvGraphicFramePr>
            <a:graphicFrameLocks xmlns:a="http://schemas.openxmlformats.org/drawingml/2006/main"/>
          </p:cNvGraphicFramePr>
          <p:nvPr/>
        </p:nvGraphicFramePr>
        <p:xfrm>
          <a:off x="3222475" y="328700"/>
          <a:ext cx="5241375" cy="4300890"/>
        </p:xfrm>
        <a:graphic>
          <a:graphicData uri="http://schemas.openxmlformats.org/drawingml/2006/table">
            <a:tbl>
              <a:tblPr firstRow="0" firstCol="0" lastRow="0" lastCol="0" bandRow="0" bandCol="0">
                <a:tableStyleId>{A768FC9E-F8A7-4022-960E-4E59D708AD0F}</a:tableStyleId>
                <a:noFill/>
              </a:tblPr>
              <a:tblGrid>
                <a:gridCol w="1048275"/>
                <a:gridCol w="1048275"/>
                <a:gridCol w="1048275"/>
                <a:gridCol w="1058950"/>
                <a:gridCol w="1037600"/>
              </a:tblGrid>
              <a:tr h="8542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</a:tr>
              <a:tr h="8542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</a:tr>
              <a:tr h="8542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</a:tr>
              <a:tr h="8542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600"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</a:tr>
              <a:tr h="8542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</a:tr>
            </a:tbl>
          </a:graphicData>
        </a:graphic>
      </p:graphicFrame>
      <p:pic>
        <p:nvPicPr>
          <p:cNvPr id="326" name="Google Shape;326;p39" descr="🧵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3497149" y="1343425"/>
            <a:ext cx="491975" cy="4919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27" name="Google Shape;327;p39" descr="⚗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4436775" y="454025"/>
            <a:ext cx="678550" cy="6785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28" name="Google Shape;328;p39" descr="💊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6587600" y="3890525"/>
            <a:ext cx="491975" cy="4919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29" name="Google Shape;329;p39" descr="💉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6526513" y="454025"/>
            <a:ext cx="678550" cy="6785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30" name="Google Shape;330;p39" descr="🪵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3468488" y="3042325"/>
            <a:ext cx="549300" cy="549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31" name="Google Shape;331;p39" descr="🌲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5568513" y="3861863"/>
            <a:ext cx="549300" cy="549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32" name="Google Shape;332;p39" descr="⛽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485100" y="2173375"/>
            <a:ext cx="581900" cy="5819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33" name="Google Shape;333;p39" descr="🪚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6594575" y="3021650"/>
            <a:ext cx="581900" cy="5819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34" name="Google Shape;334;p39"/>
          <p:cNvPicPr/>
          <p:nvPr/>
        </p:nvPicPr>
        <p:blipFill>
          <a:blip r:embed="rId10">
            <a:alphaModFix/>
          </a:blip>
          <a:stretch/>
        </p:blipFill>
        <p:spPr bwMode="auto">
          <a:xfrm>
            <a:off x="7558575" y="362600"/>
            <a:ext cx="798800" cy="7988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35" name="Google Shape;335;p39"/>
          <p:cNvPicPr/>
          <p:nvPr/>
        </p:nvPicPr>
        <p:blipFill>
          <a:blip r:embed="rId11">
            <a:alphaModFix/>
          </a:blip>
          <a:stretch/>
        </p:blipFill>
        <p:spPr bwMode="auto">
          <a:xfrm>
            <a:off x="5413163" y="1068213"/>
            <a:ext cx="860025" cy="8600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36" name="Google Shape;336;p39"/>
          <p:cNvPicPr/>
          <p:nvPr/>
        </p:nvPicPr>
        <p:blipFill>
          <a:blip r:embed="rId12">
            <a:alphaModFix/>
          </a:blip>
          <a:stretch/>
        </p:blipFill>
        <p:spPr bwMode="auto">
          <a:xfrm>
            <a:off x="6486125" y="1257378"/>
            <a:ext cx="798800" cy="74288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37" name="Google Shape;337;p39"/>
          <p:cNvPicPr/>
          <p:nvPr/>
        </p:nvPicPr>
        <p:blipFill>
          <a:blip r:embed="rId13">
            <a:alphaModFix/>
          </a:blip>
          <a:stretch/>
        </p:blipFill>
        <p:spPr bwMode="auto">
          <a:xfrm>
            <a:off x="7574750" y="3797250"/>
            <a:ext cx="678550" cy="6785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38" name="Google Shape;338;p39" descr="👟"/>
          <p:cNvPicPr/>
          <p:nvPr/>
        </p:nvPicPr>
        <p:blipFill>
          <a:blip r:embed="rId14">
            <a:alphaModFix/>
          </a:blip>
          <a:stretch/>
        </p:blipFill>
        <p:spPr bwMode="auto">
          <a:xfrm>
            <a:off x="5452463" y="393546"/>
            <a:ext cx="736925" cy="7369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39" name="Google Shape;339;p39" descr="🔩"/>
          <p:cNvPicPr/>
          <p:nvPr/>
        </p:nvPicPr>
        <p:blipFill>
          <a:blip r:embed="rId15">
            <a:alphaModFix/>
          </a:blip>
          <a:stretch/>
        </p:blipFill>
        <p:spPr bwMode="auto">
          <a:xfrm>
            <a:off x="3428025" y="3830350"/>
            <a:ext cx="630225" cy="6302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40" name="Google Shape;340;p39" descr="📡"/>
          <p:cNvPicPr/>
          <p:nvPr/>
        </p:nvPicPr>
        <p:blipFill>
          <a:blip r:embed="rId16">
            <a:alphaModFix/>
          </a:blip>
          <a:stretch/>
        </p:blipFill>
        <p:spPr bwMode="auto">
          <a:xfrm>
            <a:off x="7733650" y="2255000"/>
            <a:ext cx="448650" cy="4486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41" name="Google Shape;341;p39" descr="⚙️"/>
          <p:cNvPicPr/>
          <p:nvPr/>
        </p:nvPicPr>
        <p:blipFill>
          <a:blip r:embed="rId17">
            <a:alphaModFix/>
          </a:blip>
          <a:stretch/>
        </p:blipFill>
        <p:spPr bwMode="auto">
          <a:xfrm>
            <a:off x="6607649" y="2125063"/>
            <a:ext cx="609600" cy="6096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42" name="Google Shape;342;p39" descr="🔌"/>
          <p:cNvPicPr/>
          <p:nvPr/>
        </p:nvPicPr>
        <p:blipFill>
          <a:blip r:embed="rId18">
            <a:alphaModFix/>
          </a:blip>
          <a:stretch/>
        </p:blipFill>
        <p:spPr bwMode="auto">
          <a:xfrm>
            <a:off x="5540288" y="3058000"/>
            <a:ext cx="609600" cy="6096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43" name="Google Shape;343;p39" descr="🛩"/>
          <p:cNvPicPr/>
          <p:nvPr/>
        </p:nvPicPr>
        <p:blipFill>
          <a:blip r:embed="rId19">
            <a:alphaModFix/>
          </a:blip>
          <a:stretch/>
        </p:blipFill>
        <p:spPr bwMode="auto">
          <a:xfrm>
            <a:off x="5498049" y="2125050"/>
            <a:ext cx="678550" cy="6785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44" name="Google Shape;344;p39"/>
          <p:cNvSpPr/>
          <p:nvPr/>
        </p:nvSpPr>
        <p:spPr bwMode="auto">
          <a:xfrm>
            <a:off x="289260" y="731220"/>
            <a:ext cx="2592561" cy="926130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14999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1200" b="1">
              <a:solidFill>
                <a:srgbClr val="1C4587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345" name="Google Shape;345;p39"/>
          <p:cNvPicPr/>
          <p:nvPr/>
        </p:nvPicPr>
        <p:blipFill>
          <a:blip r:embed="rId20">
            <a:alphaModFix/>
          </a:blip>
          <a:stretch/>
        </p:blipFill>
        <p:spPr bwMode="auto">
          <a:xfrm>
            <a:off x="744314" y="2255000"/>
            <a:ext cx="1785638" cy="1785638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347" name="Google Shape;347;p39"/>
          <p:cNvPicPr/>
          <p:nvPr/>
        </p:nvPicPr>
        <p:blipFill>
          <a:blip r:embed="rId21">
            <a:alphaModFix/>
          </a:blip>
          <a:stretch/>
        </p:blipFill>
        <p:spPr bwMode="auto">
          <a:xfrm>
            <a:off x="7556850" y="1133825"/>
            <a:ext cx="798800" cy="7988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48" name="Google Shape;348;p39" descr="👗"/>
          <p:cNvPicPr/>
          <p:nvPr/>
        </p:nvPicPr>
        <p:blipFill>
          <a:blip r:embed="rId22">
            <a:alphaModFix/>
          </a:blip>
          <a:stretch/>
        </p:blipFill>
        <p:spPr bwMode="auto">
          <a:xfrm>
            <a:off x="4504400" y="3042313"/>
            <a:ext cx="549300" cy="549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49" name="Google Shape;349;p39"/>
          <p:cNvPicPr/>
          <p:nvPr/>
        </p:nvPicPr>
        <p:blipFill>
          <a:blip r:embed="rId23">
            <a:alphaModFix/>
          </a:blip>
          <a:stretch/>
        </p:blipFill>
        <p:spPr bwMode="auto">
          <a:xfrm>
            <a:off x="7672400" y="2959500"/>
            <a:ext cx="581900" cy="5819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50" name="Google Shape;350;p39"/>
          <p:cNvPicPr/>
          <p:nvPr/>
        </p:nvPicPr>
        <p:blipFill>
          <a:blip r:embed="rId24">
            <a:alphaModFix/>
          </a:blip>
          <a:stretch/>
        </p:blipFill>
        <p:spPr bwMode="auto">
          <a:xfrm>
            <a:off x="3468500" y="2173375"/>
            <a:ext cx="630225" cy="6302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51" name="Google Shape;351;p39"/>
          <p:cNvPicPr/>
          <p:nvPr/>
        </p:nvPicPr>
        <p:blipFill>
          <a:blip r:embed="rId25">
            <a:alphaModFix/>
          </a:blip>
          <a:stretch/>
        </p:blipFill>
        <p:spPr bwMode="auto">
          <a:xfrm>
            <a:off x="4439763" y="1289525"/>
            <a:ext cx="678550" cy="6785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52" name="Google Shape;352;p39"/>
          <p:cNvPicPr/>
          <p:nvPr/>
        </p:nvPicPr>
        <p:blipFill>
          <a:blip r:embed="rId26">
            <a:alphaModFix/>
          </a:blip>
          <a:stretch/>
        </p:blipFill>
        <p:spPr bwMode="auto">
          <a:xfrm>
            <a:off x="3333589" y="385913"/>
            <a:ext cx="752174" cy="75217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53" name="Google Shape;353;p39"/>
          <p:cNvPicPr/>
          <p:nvPr/>
        </p:nvPicPr>
        <p:blipFill>
          <a:blip r:embed="rId27">
            <a:alphaModFix/>
          </a:blip>
          <a:stretch/>
        </p:blipFill>
        <p:spPr bwMode="auto">
          <a:xfrm>
            <a:off x="4522438" y="3922825"/>
            <a:ext cx="581900" cy="5819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Прямоугольник 1"/>
          <p:cNvSpPr/>
          <p:nvPr/>
        </p:nvSpPr>
        <p:spPr bwMode="auto">
          <a:xfrm>
            <a:off x="230413" y="793300"/>
            <a:ext cx="2719800" cy="818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4999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defRPr/>
            </a:pPr>
            <a:r>
              <a:rPr lang="ru-RU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Что связано </a:t>
            </a:r>
            <a:br>
              <a:rPr lang="ru-RU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</a:br>
            <a:r>
              <a:rPr lang="ru-RU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с профессией ветеринар?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42B48E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28" name="Google Shape;328;p39" descr="💊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6587600" y="3890525"/>
            <a:ext cx="491975" cy="4919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29" name="Google Shape;329;p39" descr="💉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6526513" y="454025"/>
            <a:ext cx="678550" cy="6785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44" name="Google Shape;344;p39"/>
          <p:cNvSpPr/>
          <p:nvPr/>
        </p:nvSpPr>
        <p:spPr bwMode="auto">
          <a:xfrm>
            <a:off x="289260" y="731220"/>
            <a:ext cx="2592561" cy="926130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14999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1200" b="1">
              <a:solidFill>
                <a:srgbClr val="1C4587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345" name="Google Shape;345;p39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760576" y="2214250"/>
            <a:ext cx="1828500" cy="18285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346" name="Google Shape;346;p39"/>
          <p:cNvPicPr/>
          <p:nvPr/>
        </p:nvPicPr>
        <p:blipFill>
          <a:blip r:embed="rId5">
            <a:alphaModFix/>
          </a:blip>
          <a:srcRect l="0" t="0" r="45604" b="43569"/>
          <a:stretch/>
        </p:blipFill>
        <p:spPr bwMode="auto">
          <a:xfrm>
            <a:off x="1490775" y="3463200"/>
            <a:ext cx="94475" cy="9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9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7556850" y="1133825"/>
            <a:ext cx="798800" cy="7988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49" name="Google Shape;349;p39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7672400" y="2959500"/>
            <a:ext cx="581900" cy="5819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52" name="Google Shape;352;p39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3333589" y="385913"/>
            <a:ext cx="752174" cy="75217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53" name="Google Shape;353;p39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4522438" y="3922825"/>
            <a:ext cx="581900" cy="5819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Прямоугольник 1"/>
          <p:cNvSpPr/>
          <p:nvPr/>
        </p:nvSpPr>
        <p:spPr bwMode="auto">
          <a:xfrm>
            <a:off x="225350" y="786500"/>
            <a:ext cx="2719800" cy="818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4999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defRPr/>
            </a:pPr>
            <a:r>
              <a:rPr lang="ru-RU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Что связано </a:t>
            </a:r>
            <a:br>
              <a:rPr lang="ru-RU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</a:br>
            <a:r>
              <a:rPr lang="ru-RU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с профессией ветеринар?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A83E9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73;p41"/>
          <p:cNvSpPr/>
          <p:nvPr/>
        </p:nvSpPr>
        <p:spPr bwMode="auto">
          <a:xfrm>
            <a:off x="681037" y="138113"/>
            <a:ext cx="4510824" cy="666750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Какая отрасль?</a:t>
            </a:r>
            <a:endParaRPr sz="24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858411" y="-204617"/>
            <a:ext cx="4226707" cy="5753802"/>
          </a:xfrm>
          <a:prstGeom prst="rect">
            <a:avLst/>
          </a:prstGeom>
        </p:spPr>
      </p:pic>
      <p:pic>
        <p:nvPicPr>
          <p:cNvPr id="13314" name="Picture 2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956700" y="952474"/>
            <a:ext cx="3282462" cy="2025675"/>
          </a:xfrm>
          <a:prstGeom prst="roundRect">
            <a:avLst>
              <a:gd name="adj" fmla="val 16667"/>
            </a:avLst>
          </a:prstGeom>
          <a:noFill/>
        </p:spPr>
      </p:pic>
      <p:pic>
        <p:nvPicPr>
          <p:cNvPr id="13318" name="Picture 6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956700" y="3057150"/>
            <a:ext cx="3282462" cy="1984750"/>
          </a:xfrm>
          <a:prstGeom prst="roundRect">
            <a:avLst>
              <a:gd name="adj" fmla="val 16667"/>
            </a:avLst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A83E9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73;p41"/>
          <p:cNvSpPr/>
          <p:nvPr/>
        </p:nvSpPr>
        <p:spPr bwMode="auto">
          <a:xfrm>
            <a:off x="762000" y="124999"/>
            <a:ext cx="4510824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16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Средства массовой информации </a:t>
            </a:r>
            <a:br>
              <a:rPr lang="ru-RU" sz="16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</a:br>
            <a:r>
              <a:rPr lang="ru-RU" sz="16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и коммуникационные технологии</a:t>
            </a:r>
            <a:endParaRPr sz="16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858411" y="-204617"/>
            <a:ext cx="4226707" cy="5753802"/>
          </a:xfrm>
          <a:prstGeom prst="rect">
            <a:avLst/>
          </a:prstGeom>
        </p:spPr>
      </p:pic>
      <p:pic>
        <p:nvPicPr>
          <p:cNvPr id="14342" name="Picture 6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36149" y="1295400"/>
            <a:ext cx="5562524" cy="3130550"/>
          </a:xfrm>
          <a:prstGeom prst="roundRect">
            <a:avLst>
              <a:gd name="adj" fmla="val 16667"/>
            </a:avLst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A83E9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87" name="Google Shape;387;p43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762000" y="1832850"/>
            <a:ext cx="2747575" cy="25387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73;p41"/>
          <p:cNvSpPr/>
          <p:nvPr/>
        </p:nvSpPr>
        <p:spPr bwMode="auto">
          <a:xfrm>
            <a:off x="762000" y="636719"/>
            <a:ext cx="4510824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Какая отрасль?</a:t>
            </a:r>
            <a:endParaRPr sz="24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858411" y="-204617"/>
            <a:ext cx="4226707" cy="57538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A83E9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 bwMode="auto">
          <a:xfrm>
            <a:off x="2374642" y="759080"/>
            <a:ext cx="4109871" cy="3625340"/>
            <a:chOff x="2696614" y="1161763"/>
            <a:chExt cx="3514951" cy="3100558"/>
          </a:xfrm>
        </p:grpSpPr>
        <p:pic>
          <p:nvPicPr>
            <p:cNvPr id="394" name="Google Shape;394;p44"/>
            <p:cNvPicPr/>
            <p:nvPr/>
          </p:nvPicPr>
          <p:blipFill>
            <a:blip r:embed="rId2">
              <a:alphaModFix/>
            </a:blip>
            <a:stretch/>
          </p:blipFill>
          <p:spPr bwMode="auto">
            <a:xfrm>
              <a:off x="3222664" y="2720138"/>
              <a:ext cx="2988901" cy="15421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5" name="Google Shape;395;p44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2696614" y="1161763"/>
              <a:ext cx="3181075" cy="2394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6" name="Google Shape;396;p44"/>
          <p:cNvSpPr txBox="1"/>
          <p:nvPr/>
        </p:nvSpPr>
        <p:spPr bwMode="auto">
          <a:xfrm>
            <a:off x="0" y="4439635"/>
            <a:ext cx="9144000" cy="450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500" b="1">
                <a:solidFill>
                  <a:schemeClr val="lt1"/>
                </a:solidFill>
                <a:latin typeface="Montserrat"/>
                <a:ea typeface="Montserrat"/>
                <a:cs typeface="Montserrat"/>
              </a:rPr>
              <a:t>СТРОИТЕЛЬНАЯ ОТРАСЛЬ или ЛЕСНАЯ ПРОМЫШЛЕННОСТЬ</a:t>
            </a:r>
            <a:endParaRPr sz="1500" b="1">
              <a:solidFill>
                <a:schemeClr val="lt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-125910" y="-130273"/>
            <a:ext cx="8984161" cy="5143500"/>
          </a:xfrm>
          <a:prstGeom prst="rect">
            <a:avLst/>
          </a:prstGeom>
        </p:spPr>
      </p:pic>
      <p:sp>
        <p:nvSpPr>
          <p:cNvPr id="8" name="Google Shape;373;p41"/>
          <p:cNvSpPr/>
          <p:nvPr/>
        </p:nvSpPr>
        <p:spPr bwMode="auto">
          <a:xfrm>
            <a:off x="685800" y="-66773"/>
            <a:ext cx="4510824" cy="100685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Лесная промышленность </a:t>
            </a:r>
            <a:endParaRPr sz="24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-69850"/>
            <a:ext cx="9144000" cy="528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BC205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73;p41"/>
          <p:cNvSpPr/>
          <p:nvPr/>
        </p:nvSpPr>
        <p:spPr bwMode="auto">
          <a:xfrm>
            <a:off x="514350" y="250353"/>
            <a:ext cx="4510824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18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Какая из профессий             появилась раньше?</a:t>
            </a:r>
            <a:endParaRPr sz="18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6" name="Google Shape;453;p53"/>
          <p:cNvSpPr txBox="1"/>
          <p:nvPr/>
        </p:nvSpPr>
        <p:spPr bwMode="auto">
          <a:xfrm>
            <a:off x="147993" y="1571854"/>
            <a:ext cx="3956700" cy="3093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0005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Montserrat"/>
              <a:buChar char="☐"/>
              <a:defRPr/>
            </a:pPr>
            <a:r>
              <a:rPr lang="ru" sz="2700" b="1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Программист</a:t>
            </a:r>
            <a:endParaRPr sz="2700" b="1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457200" marR="0" lvl="0" indent="-40005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Montserrat"/>
              <a:buChar char="☐"/>
              <a:defRPr/>
            </a:pPr>
            <a:r>
              <a:rPr lang="ru" sz="2700" b="1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Космонавт</a:t>
            </a:r>
            <a:endParaRPr sz="2700" b="1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457200" marR="0" lvl="0" indent="-40005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Montserrat"/>
              <a:buChar char="☐"/>
              <a:defRPr/>
            </a:pPr>
            <a:r>
              <a:rPr lang="ru" sz="2700" b="1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Экономист</a:t>
            </a:r>
            <a:endParaRPr sz="2700" b="1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457200" marR="0" lvl="0" indent="-40005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Montserrat"/>
              <a:buChar char="☐"/>
              <a:defRPr/>
            </a:pPr>
            <a:r>
              <a:rPr lang="ru" sz="2700" b="1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Электрик</a:t>
            </a:r>
            <a:endParaRPr sz="2700" b="1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457200" marR="0" lvl="0" indent="-40005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Montserrat"/>
              <a:buChar char="☐"/>
              <a:defRPr/>
            </a:pPr>
            <a:r>
              <a:rPr lang="ru" sz="2700" b="1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Учитель</a:t>
            </a:r>
            <a:endParaRPr sz="2700" b="1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759697" y="-1056121"/>
            <a:ext cx="5082473" cy="69988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BC205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73;p41"/>
          <p:cNvSpPr/>
          <p:nvPr/>
        </p:nvSpPr>
        <p:spPr bwMode="auto">
          <a:xfrm>
            <a:off x="514350" y="250353"/>
            <a:ext cx="4510824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18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Какая из профессий             появилась раньше?</a:t>
            </a:r>
            <a:endParaRPr sz="18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6" name="Google Shape;453;p53"/>
          <p:cNvSpPr txBox="1"/>
          <p:nvPr/>
        </p:nvSpPr>
        <p:spPr bwMode="auto">
          <a:xfrm>
            <a:off x="147993" y="1571854"/>
            <a:ext cx="3956700" cy="3093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0005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Montserrat"/>
              <a:buChar char="☐"/>
              <a:defRPr/>
            </a:pPr>
            <a:r>
              <a:rPr lang="ru" sz="2700" b="1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Программист</a:t>
            </a:r>
            <a:endParaRPr sz="2700" b="1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457200" marR="0" lvl="0" indent="-40005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Montserrat"/>
              <a:buChar char="☐"/>
              <a:defRPr/>
            </a:pPr>
            <a:r>
              <a:rPr lang="ru" sz="2700" b="1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Космонавт</a:t>
            </a:r>
            <a:endParaRPr sz="2700" b="1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457200" marR="0" lvl="0" indent="-40005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Montserrat"/>
              <a:buChar char="☐"/>
              <a:defRPr/>
            </a:pPr>
            <a:r>
              <a:rPr lang="ru" sz="2700" b="1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Экономист</a:t>
            </a:r>
            <a:endParaRPr sz="2700" b="1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457200" marR="0" lvl="0" indent="-40005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Montserrat"/>
              <a:buChar char="☐"/>
              <a:defRPr/>
            </a:pPr>
            <a:r>
              <a:rPr lang="ru" sz="2700" b="1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Электрик</a:t>
            </a:r>
            <a:endParaRPr sz="2700" b="1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457200" marR="0" lvl="0" indent="-40005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Montserrat"/>
              <a:buChar char="☐"/>
              <a:defRPr/>
            </a:pPr>
            <a:r>
              <a:rPr lang="ru" sz="2700" b="1">
                <a:solidFill>
                  <a:srgbClr val="3FB18D"/>
                </a:solidFill>
                <a:latin typeface="Montserrat"/>
                <a:ea typeface="Montserrat"/>
                <a:cs typeface="Montserrat"/>
              </a:rPr>
              <a:t>Учитель</a:t>
            </a:r>
            <a:endParaRPr sz="2700" b="1">
              <a:solidFill>
                <a:srgbClr val="3FB18D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759697" y="-1056121"/>
            <a:ext cx="5082473" cy="69988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42B48E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6" name="Google Shape;466;p55"/>
          <p:cNvSpPr txBox="1"/>
          <p:nvPr/>
        </p:nvSpPr>
        <p:spPr bwMode="auto">
          <a:xfrm rot="-1196">
            <a:off x="1601600" y="592936"/>
            <a:ext cx="6035400" cy="4186800"/>
          </a:xfrm>
          <a:prstGeom prst="rect">
            <a:avLst/>
          </a:prstGeom>
          <a:noFill/>
          <a:ln w="19050" cap="flat" cmpd="sng">
            <a:solidFill>
              <a:srgbClr val="2D2E87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3200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ВАШ ВОПРОС</a:t>
            </a:r>
            <a:endParaRPr sz="3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3FB18D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3FB18D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42B48E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2" name="Google Shape;472;p56"/>
          <p:cNvSpPr txBox="1"/>
          <p:nvPr/>
        </p:nvSpPr>
        <p:spPr bwMode="auto">
          <a:xfrm rot="-1196">
            <a:off x="1601600" y="592936"/>
            <a:ext cx="6035400" cy="4186800"/>
          </a:xfrm>
          <a:prstGeom prst="rect">
            <a:avLst/>
          </a:prstGeom>
          <a:noFill/>
          <a:ln w="19050" cap="flat" cmpd="sng">
            <a:solidFill>
              <a:srgbClr val="2D2E87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3200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ВАШ ОТВЕТ</a:t>
            </a:r>
            <a:endParaRPr sz="3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B1C8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73;p41"/>
          <p:cNvSpPr/>
          <p:nvPr/>
        </p:nvSpPr>
        <p:spPr bwMode="auto">
          <a:xfrm>
            <a:off x="476250" y="0"/>
            <a:ext cx="4510824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Какая отрасль?</a:t>
            </a:r>
            <a:endParaRPr sz="24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982236" y="-204617"/>
            <a:ext cx="4226707" cy="5753802"/>
          </a:xfrm>
          <a:prstGeom prst="rect">
            <a:avLst/>
          </a:prstGeom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67069" y="3144014"/>
            <a:ext cx="4198995" cy="1927224"/>
          </a:xfrm>
          <a:prstGeom prst="roundRect">
            <a:avLst>
              <a:gd name="adj" fmla="val 16667"/>
            </a:avLst>
          </a:prstGeom>
          <a:noFill/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94782" y="1092643"/>
            <a:ext cx="4171281" cy="1927223"/>
          </a:xfrm>
          <a:prstGeom prst="roundRect">
            <a:avLst>
              <a:gd name="adj" fmla="val 16667"/>
            </a:avLst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B1C8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73;p41"/>
          <p:cNvSpPr/>
          <p:nvPr/>
        </p:nvSpPr>
        <p:spPr bwMode="auto">
          <a:xfrm>
            <a:off x="476250" y="0"/>
            <a:ext cx="4510824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0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Индустрия робототехники</a:t>
            </a:r>
            <a:endParaRPr sz="20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982236" y="-204617"/>
            <a:ext cx="4226707" cy="5753802"/>
          </a:xfrm>
          <a:prstGeom prst="rect">
            <a:avLst/>
          </a:prstGeom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4450" y="1600200"/>
            <a:ext cx="5908722" cy="2476500"/>
          </a:xfrm>
          <a:prstGeom prst="roundRect">
            <a:avLst>
              <a:gd name="adj" fmla="val 16667"/>
            </a:avLst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BC205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6" name="Google Shape;676;p77"/>
          <p:cNvSpPr txBox="1"/>
          <p:nvPr/>
        </p:nvSpPr>
        <p:spPr bwMode="auto">
          <a:xfrm>
            <a:off x="0" y="2027475"/>
            <a:ext cx="9144000" cy="2511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3600" b="1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Меняет груши</a:t>
            </a:r>
            <a:endParaRPr sz="3600" b="1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marR="0" lvl="0" indent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600" b="1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К, Е, Л, Р, И, Т, Э, К</a:t>
            </a:r>
            <a:endParaRPr/>
          </a:p>
          <a:p>
            <a:pPr marL="0" marR="0" lvl="0" indent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600" b="1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Э - - - - - - -</a:t>
            </a:r>
            <a:endParaRPr/>
          </a:p>
        </p:txBody>
      </p:sp>
      <p:sp>
        <p:nvSpPr>
          <p:cNvPr id="5" name="Google Shape;373;p41"/>
          <p:cNvSpPr/>
          <p:nvPr/>
        </p:nvSpPr>
        <p:spPr bwMode="auto">
          <a:xfrm>
            <a:off x="1171575" y="821852"/>
            <a:ext cx="6800850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Угадай название профессии</a:t>
            </a:r>
            <a:endParaRPr sz="24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BC205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6" name="Google Shape;676;p77"/>
          <p:cNvSpPr txBox="1"/>
          <p:nvPr/>
        </p:nvSpPr>
        <p:spPr bwMode="auto">
          <a:xfrm>
            <a:off x="0" y="2027475"/>
            <a:ext cx="9144000" cy="2511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3600" b="1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Меняет груши</a:t>
            </a:r>
            <a:endParaRPr sz="3600" b="1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marR="0" lvl="0" indent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600" b="1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К, Е, Л, Р, И, Т, Э, К</a:t>
            </a:r>
            <a:endParaRPr/>
          </a:p>
          <a:p>
            <a:pPr marL="0" marR="0" lvl="0" indent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600" b="1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ЭЛЕКТРИК</a:t>
            </a:r>
            <a:endParaRPr/>
          </a:p>
        </p:txBody>
      </p:sp>
      <p:sp>
        <p:nvSpPr>
          <p:cNvPr id="5" name="Google Shape;373;p41"/>
          <p:cNvSpPr/>
          <p:nvPr/>
        </p:nvSpPr>
        <p:spPr bwMode="auto">
          <a:xfrm>
            <a:off x="1171575" y="821852"/>
            <a:ext cx="6800850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Угадай название профессии</a:t>
            </a:r>
            <a:endParaRPr sz="24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B1C8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73;p41"/>
          <p:cNvSpPr/>
          <p:nvPr/>
        </p:nvSpPr>
        <p:spPr bwMode="auto">
          <a:xfrm>
            <a:off x="476250" y="0"/>
            <a:ext cx="4510824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Какая отрасль?</a:t>
            </a:r>
            <a:endParaRPr sz="24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982236" y="-204617"/>
            <a:ext cx="4226707" cy="5753802"/>
          </a:xfrm>
          <a:prstGeom prst="rect">
            <a:avLst/>
          </a:prstGeom>
        </p:spPr>
      </p:pic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-95250" y="894820"/>
            <a:ext cx="3009900" cy="1965352"/>
          </a:xfrm>
          <a:prstGeom prst="roundRect">
            <a:avLst>
              <a:gd name="adj" fmla="val 16667"/>
            </a:avLst>
          </a:prstGeom>
          <a:noFill/>
        </p:spPr>
      </p:pic>
      <p:pic>
        <p:nvPicPr>
          <p:cNvPr id="4102" name="Picture 6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3097683" y="894820"/>
            <a:ext cx="2948634" cy="1965352"/>
          </a:xfrm>
          <a:prstGeom prst="roundRect">
            <a:avLst>
              <a:gd name="adj" fmla="val 16667"/>
            </a:avLst>
          </a:prstGeom>
          <a:noFill/>
        </p:spPr>
      </p:pic>
      <p:pic>
        <p:nvPicPr>
          <p:cNvPr id="4106" name="Picture 10" descr="Picture background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1308996" y="3025715"/>
            <a:ext cx="3577374" cy="1878121"/>
          </a:xfrm>
          <a:prstGeom prst="roundRect">
            <a:avLst>
              <a:gd name="adj" fmla="val 16667"/>
            </a:avLst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B1C8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73;p41"/>
          <p:cNvSpPr/>
          <p:nvPr/>
        </p:nvSpPr>
        <p:spPr bwMode="auto">
          <a:xfrm>
            <a:off x="476250" y="0"/>
            <a:ext cx="4510824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Машиностроение</a:t>
            </a:r>
            <a:endParaRPr sz="24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982236" y="-204617"/>
            <a:ext cx="4226707" cy="5753802"/>
          </a:xfrm>
          <a:prstGeom prst="rect">
            <a:avLst/>
          </a:prstGeom>
        </p:spPr>
      </p:pic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0" y="1155699"/>
            <a:ext cx="5926668" cy="3333750"/>
          </a:xfrm>
          <a:prstGeom prst="roundRect">
            <a:avLst>
              <a:gd name="adj" fmla="val 16667"/>
            </a:avLst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1041401" y="1119794"/>
            <a:ext cx="44195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solidFill>
                  <a:schemeClr val="bg1"/>
                </a:solidFill>
                <a:latin typeface="Montserrat"/>
              </a:rPr>
              <a:t>Мы реализуем проект «</a:t>
            </a:r>
            <a:r>
              <a:rPr lang="ru-RU">
                <a:solidFill>
                  <a:schemeClr val="bg1"/>
                </a:solidFill>
                <a:latin typeface="Montserrat"/>
              </a:rPr>
              <a:t>Профессионалитет</a:t>
            </a:r>
            <a:r>
              <a:rPr lang="ru-RU">
                <a:solidFill>
                  <a:schemeClr val="bg1"/>
                </a:solidFill>
                <a:latin typeface="Montserrat"/>
              </a:rPr>
              <a:t>» Он позволил обновить образовательные программы для авиа- и судостроения, фармацевтики, электроники, оборонной </a:t>
            </a:r>
            <a:endParaRPr/>
          </a:p>
          <a:p>
            <a:pPr>
              <a:defRPr/>
            </a:pPr>
            <a:r>
              <a:rPr lang="ru-RU">
                <a:solidFill>
                  <a:schemeClr val="bg1"/>
                </a:solidFill>
                <a:latin typeface="Montserrat"/>
              </a:rPr>
              <a:t>и других отраслей…</a:t>
            </a: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1041400" y="2348164"/>
            <a:ext cx="42775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solidFill>
                  <a:schemeClr val="bg1"/>
                </a:solidFill>
                <a:latin typeface="Montserrat"/>
              </a:rPr>
              <a:t>…Для этих сфер до 2028 года предстоит подготовить порядка миллиона специалистов рабочих профессий</a:t>
            </a:r>
            <a:endParaRPr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50513" y="3457239"/>
            <a:ext cx="4071870" cy="1419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 bwMode="auto">
          <a:xfrm>
            <a:off x="1041401" y="3689130"/>
            <a:ext cx="441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>
                <a:solidFill>
                  <a:schemeClr val="bg1"/>
                </a:solidFill>
                <a:latin typeface="Montserrat"/>
              </a:rPr>
              <a:t>Владимир Владимирович Путин</a:t>
            </a:r>
            <a:endParaRPr/>
          </a:p>
        </p:txBody>
      </p:sp>
      <p:sp>
        <p:nvSpPr>
          <p:cNvPr id="14" name="TextBox 13"/>
          <p:cNvSpPr txBox="1"/>
          <p:nvPr/>
        </p:nvSpPr>
        <p:spPr bwMode="auto">
          <a:xfrm>
            <a:off x="1041401" y="3939859"/>
            <a:ext cx="4419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>
                <a:solidFill>
                  <a:schemeClr val="bg1"/>
                </a:solidFill>
                <a:latin typeface="Montserrat"/>
              </a:rPr>
              <a:t>Президент Российской Федерации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42B48E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563" name="Google Shape;563;p70"/>
          <p:cNvGraphicFramePr>
            <a:graphicFrameLocks xmlns:a="http://schemas.openxmlformats.org/drawingml/2006/main"/>
          </p:cNvGraphicFramePr>
          <p:nvPr/>
        </p:nvGraphicFramePr>
        <p:xfrm>
          <a:off x="3222475" y="328700"/>
          <a:ext cx="5241375" cy="4300890"/>
        </p:xfrm>
        <a:graphic>
          <a:graphicData uri="http://schemas.openxmlformats.org/drawingml/2006/table">
            <a:tbl>
              <a:tblPr firstRow="0" firstCol="0" lastRow="0" lastCol="0" bandRow="0" bandCol="0">
                <a:tableStyleId>{A768FC9E-F8A7-4022-960E-4E59D708AD0F}</a:tableStyleId>
                <a:noFill/>
              </a:tblPr>
              <a:tblGrid>
                <a:gridCol w="1048275"/>
                <a:gridCol w="1048275"/>
                <a:gridCol w="1048275"/>
                <a:gridCol w="1058950"/>
                <a:gridCol w="1037600"/>
              </a:tblGrid>
              <a:tr h="8542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</a:tr>
              <a:tr h="8542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</a:tr>
              <a:tr h="8542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</a:tr>
              <a:tr h="8542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600"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</a:tr>
              <a:tr h="8542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</a:tr>
            </a:tbl>
          </a:graphicData>
        </a:graphic>
      </p:graphicFrame>
      <p:pic>
        <p:nvPicPr>
          <p:cNvPr id="564" name="Google Shape;564;p70" descr="🧵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3497149" y="1343425"/>
            <a:ext cx="491975" cy="4919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65" name="Google Shape;565;p70" descr="👗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7683325" y="1314763"/>
            <a:ext cx="549300" cy="549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67" name="Google Shape;567;p70" descr="🧪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4485100" y="3001862"/>
            <a:ext cx="630225" cy="6302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69" name="Google Shape;569;p70" descr="💊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6587600" y="3890525"/>
            <a:ext cx="491975" cy="4919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70" name="Google Shape;570;p70" descr="💉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6526513" y="454025"/>
            <a:ext cx="678550" cy="678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71" name="Google Shape;571;p70" descr="🧫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3403863" y="2125050"/>
            <a:ext cx="678550" cy="678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72" name="Google Shape;572;p70" descr="🪵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3468488" y="3042325"/>
            <a:ext cx="549300" cy="549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73" name="Google Shape;573;p70" descr="🌲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5568513" y="3861863"/>
            <a:ext cx="549300" cy="549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74" name="Google Shape;574;p70" descr="⛽"/>
          <p:cNvPicPr/>
          <p:nvPr/>
        </p:nvPicPr>
        <p:blipFill>
          <a:blip r:embed="rId10">
            <a:alphaModFix/>
          </a:blip>
          <a:stretch/>
        </p:blipFill>
        <p:spPr bwMode="auto">
          <a:xfrm>
            <a:off x="4485100" y="2173375"/>
            <a:ext cx="581900" cy="581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75" name="Google Shape;575;p70" descr="🪚"/>
          <p:cNvPicPr/>
          <p:nvPr/>
        </p:nvPicPr>
        <p:blipFill>
          <a:blip r:embed="rId11">
            <a:alphaModFix/>
          </a:blip>
          <a:stretch/>
        </p:blipFill>
        <p:spPr bwMode="auto">
          <a:xfrm>
            <a:off x="6594575" y="3021650"/>
            <a:ext cx="581900" cy="581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76" name="Google Shape;576;p70"/>
          <p:cNvPicPr/>
          <p:nvPr/>
        </p:nvPicPr>
        <p:blipFill>
          <a:blip r:embed="rId12">
            <a:alphaModFix/>
          </a:blip>
          <a:stretch/>
        </p:blipFill>
        <p:spPr bwMode="auto">
          <a:xfrm>
            <a:off x="5413163" y="1068213"/>
            <a:ext cx="860025" cy="8600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77" name="Google Shape;577;p70"/>
          <p:cNvPicPr/>
          <p:nvPr/>
        </p:nvPicPr>
        <p:blipFill>
          <a:blip r:embed="rId13">
            <a:alphaModFix/>
          </a:blip>
          <a:stretch/>
        </p:blipFill>
        <p:spPr bwMode="auto">
          <a:xfrm>
            <a:off x="6486125" y="1257378"/>
            <a:ext cx="798800" cy="74288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78" name="Google Shape;578;p70"/>
          <p:cNvPicPr/>
          <p:nvPr/>
        </p:nvPicPr>
        <p:blipFill>
          <a:blip r:embed="rId14">
            <a:alphaModFix/>
          </a:blip>
          <a:stretch/>
        </p:blipFill>
        <p:spPr bwMode="auto">
          <a:xfrm>
            <a:off x="7574750" y="3797250"/>
            <a:ext cx="678550" cy="678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81" name="Google Shape;581;p70" descr="📡"/>
          <p:cNvPicPr/>
          <p:nvPr/>
        </p:nvPicPr>
        <p:blipFill>
          <a:blip r:embed="rId15">
            <a:alphaModFix/>
          </a:blip>
          <a:stretch/>
        </p:blipFill>
        <p:spPr bwMode="auto">
          <a:xfrm>
            <a:off x="7733650" y="2255000"/>
            <a:ext cx="448650" cy="4486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82" name="Google Shape;582;p70"/>
          <p:cNvPicPr/>
          <p:nvPr/>
        </p:nvPicPr>
        <p:blipFill>
          <a:blip r:embed="rId16">
            <a:alphaModFix/>
          </a:blip>
          <a:stretch/>
        </p:blipFill>
        <p:spPr bwMode="auto">
          <a:xfrm>
            <a:off x="3428025" y="423550"/>
            <a:ext cx="630225" cy="6302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83" name="Google Shape;583;p70" descr="⚙️"/>
          <p:cNvPicPr/>
          <p:nvPr/>
        </p:nvPicPr>
        <p:blipFill>
          <a:blip r:embed="rId17">
            <a:alphaModFix/>
          </a:blip>
          <a:stretch/>
        </p:blipFill>
        <p:spPr bwMode="auto">
          <a:xfrm>
            <a:off x="6607649" y="2125063"/>
            <a:ext cx="609600" cy="609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85" name="Google Shape;585;p70" descr="🔌"/>
          <p:cNvPicPr/>
          <p:nvPr/>
        </p:nvPicPr>
        <p:blipFill>
          <a:blip r:embed="rId18">
            <a:alphaModFix/>
          </a:blip>
          <a:stretch/>
        </p:blipFill>
        <p:spPr bwMode="auto">
          <a:xfrm>
            <a:off x="5364516" y="377474"/>
            <a:ext cx="609600" cy="609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86" name="Google Shape;586;p70" descr="🛰"/>
          <p:cNvPicPr/>
          <p:nvPr/>
        </p:nvPicPr>
        <p:blipFill>
          <a:blip r:embed="rId19">
            <a:alphaModFix/>
          </a:blip>
          <a:stretch/>
        </p:blipFill>
        <p:spPr bwMode="auto">
          <a:xfrm>
            <a:off x="4437300" y="3830350"/>
            <a:ext cx="752175" cy="7521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90" name="Google Shape;590;p70"/>
          <p:cNvPicPr/>
          <p:nvPr/>
        </p:nvPicPr>
        <p:blipFill>
          <a:blip r:embed="rId20">
            <a:alphaModFix/>
          </a:blip>
          <a:stretch/>
        </p:blipFill>
        <p:spPr bwMode="auto">
          <a:xfrm>
            <a:off x="7618725" y="447713"/>
            <a:ext cx="581900" cy="5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44;p39"/>
          <p:cNvSpPr/>
          <p:nvPr/>
        </p:nvSpPr>
        <p:spPr bwMode="auto">
          <a:xfrm>
            <a:off x="289260" y="731220"/>
            <a:ext cx="2592561" cy="788018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14999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1200" b="1">
              <a:solidFill>
                <a:srgbClr val="1C4587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36" name="Прямоугольник 35"/>
          <p:cNvSpPr/>
          <p:nvPr/>
        </p:nvSpPr>
        <p:spPr bwMode="auto">
          <a:xfrm>
            <a:off x="249350" y="793300"/>
            <a:ext cx="2719800" cy="570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4999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defRPr/>
            </a:pPr>
            <a:r>
              <a:rPr lang="ru-RU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Что связано </a:t>
            </a:r>
            <a:br>
              <a:rPr lang="ru-RU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</a:br>
            <a:r>
              <a:rPr lang="ru-RU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с профессией повар?</a:t>
            </a:r>
            <a:endParaRPr/>
          </a:p>
        </p:txBody>
      </p:sp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21"/>
          <a:stretch/>
        </p:blipFill>
        <p:spPr bwMode="auto">
          <a:xfrm>
            <a:off x="765563" y="1972663"/>
            <a:ext cx="1524000" cy="1524000"/>
          </a:xfrm>
          <a:prstGeom prst="rect">
            <a:avLst/>
          </a:prstGeom>
          <a:noFill/>
        </p:spPr>
      </p:pic>
      <p:pic>
        <p:nvPicPr>
          <p:cNvPr id="17418" name="Picture 10" descr="Picture background"/>
          <p:cNvPicPr>
            <a:picLocks noChangeAspect="1" noChangeArrowheads="1"/>
          </p:cNvPicPr>
          <p:nvPr/>
        </p:nvPicPr>
        <p:blipFill>
          <a:blip r:embed="rId22"/>
          <a:stretch/>
        </p:blipFill>
        <p:spPr bwMode="auto">
          <a:xfrm>
            <a:off x="3357887" y="3830350"/>
            <a:ext cx="859000" cy="859000"/>
          </a:xfrm>
          <a:prstGeom prst="rect">
            <a:avLst/>
          </a:prstGeom>
          <a:noFill/>
        </p:spPr>
      </p:pic>
      <p:pic>
        <p:nvPicPr>
          <p:cNvPr id="17424" name="Picture 16" descr="Picture background"/>
          <p:cNvPicPr>
            <a:picLocks noChangeAspect="1" noChangeArrowheads="1"/>
          </p:cNvPicPr>
          <p:nvPr/>
        </p:nvPicPr>
        <p:blipFill>
          <a:blip r:embed="rId23"/>
          <a:stretch/>
        </p:blipFill>
        <p:spPr bwMode="auto">
          <a:xfrm>
            <a:off x="4355766" y="406586"/>
            <a:ext cx="711234" cy="67913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4"/>
          <a:stretch/>
        </p:blipFill>
        <p:spPr bwMode="auto">
          <a:xfrm>
            <a:off x="4298848" y="1244640"/>
            <a:ext cx="715915" cy="728023"/>
          </a:xfrm>
          <a:prstGeom prst="rect">
            <a:avLst/>
          </a:prstGeom>
        </p:spPr>
      </p:pic>
      <p:pic>
        <p:nvPicPr>
          <p:cNvPr id="17428" name="Picture 20" descr="Picture background"/>
          <p:cNvPicPr>
            <a:picLocks noChangeAspect="1" noChangeArrowheads="1"/>
          </p:cNvPicPr>
          <p:nvPr/>
        </p:nvPicPr>
        <p:blipFill>
          <a:blip r:embed="rId25"/>
          <a:stretch/>
        </p:blipFill>
        <p:spPr bwMode="auto">
          <a:xfrm flipH="1">
            <a:off x="7534197" y="3021510"/>
            <a:ext cx="672420" cy="67242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6"/>
          <a:stretch/>
        </p:blipFill>
        <p:spPr bwMode="auto">
          <a:xfrm flipH="1">
            <a:off x="5528654" y="3105234"/>
            <a:ext cx="561371" cy="4983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7"/>
          <a:stretch/>
        </p:blipFill>
        <p:spPr bwMode="auto">
          <a:xfrm>
            <a:off x="5469687" y="2165140"/>
            <a:ext cx="800609" cy="6717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42B48E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563" name="Google Shape;563;p70"/>
          <p:cNvGraphicFramePr>
            <a:graphicFrameLocks xmlns:a="http://schemas.openxmlformats.org/drawingml/2006/main"/>
          </p:cNvGraphicFramePr>
          <p:nvPr/>
        </p:nvGraphicFramePr>
        <p:xfrm>
          <a:off x="3222475" y="328700"/>
          <a:ext cx="5241375" cy="4300890"/>
        </p:xfrm>
        <a:graphic>
          <a:graphicData uri="http://schemas.openxmlformats.org/drawingml/2006/table">
            <a:tbl>
              <a:tblPr firstRow="0" firstCol="0" lastRow="0" lastCol="0" bandRow="0" bandCol="0">
                <a:tableStyleId>{A768FC9E-F8A7-4022-960E-4E59D708AD0F}</a:tableStyleId>
                <a:noFill/>
              </a:tblPr>
              <a:tblGrid>
                <a:gridCol w="1048275"/>
                <a:gridCol w="1048275"/>
                <a:gridCol w="1048275"/>
                <a:gridCol w="1058950"/>
                <a:gridCol w="1037600"/>
              </a:tblGrid>
              <a:tr h="8542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</a:tr>
              <a:tr h="8542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</a:tr>
              <a:tr h="8542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</a:tr>
              <a:tr h="8542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600"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</a:tr>
              <a:tr h="8542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33" name="Google Shape;344;p39"/>
          <p:cNvSpPr/>
          <p:nvPr/>
        </p:nvSpPr>
        <p:spPr bwMode="auto">
          <a:xfrm>
            <a:off x="289260" y="731220"/>
            <a:ext cx="2592561" cy="807068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14999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1200" b="1">
              <a:solidFill>
                <a:srgbClr val="1C4587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36" name="Прямоугольник 35"/>
          <p:cNvSpPr/>
          <p:nvPr/>
        </p:nvSpPr>
        <p:spPr bwMode="auto">
          <a:xfrm>
            <a:off x="249350" y="793300"/>
            <a:ext cx="2719800" cy="570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4999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defRPr/>
            </a:pPr>
            <a:r>
              <a:rPr lang="ru-RU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Что связано </a:t>
            </a:r>
            <a:br>
              <a:rPr lang="ru-RU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</a:br>
            <a:r>
              <a:rPr lang="ru-RU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с профессией повар?</a:t>
            </a:r>
            <a:endParaRPr/>
          </a:p>
        </p:txBody>
      </p:sp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765563" y="1972663"/>
            <a:ext cx="1524000" cy="1524000"/>
          </a:xfrm>
          <a:prstGeom prst="rect">
            <a:avLst/>
          </a:prstGeom>
          <a:noFill/>
        </p:spPr>
      </p:pic>
      <p:pic>
        <p:nvPicPr>
          <p:cNvPr id="17418" name="Picture 10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357887" y="3830350"/>
            <a:ext cx="859000" cy="859000"/>
          </a:xfrm>
          <a:prstGeom prst="rect">
            <a:avLst/>
          </a:prstGeom>
          <a:noFill/>
        </p:spPr>
      </p:pic>
      <p:pic>
        <p:nvPicPr>
          <p:cNvPr id="17424" name="Picture 16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355766" y="406586"/>
            <a:ext cx="711234" cy="67913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298848" y="1244640"/>
            <a:ext cx="715915" cy="728023"/>
          </a:xfrm>
          <a:prstGeom prst="rect">
            <a:avLst/>
          </a:prstGeom>
        </p:spPr>
      </p:pic>
      <p:pic>
        <p:nvPicPr>
          <p:cNvPr id="17428" name="Picture 20" descr="Picture background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 flipH="1">
            <a:off x="7534197" y="3021510"/>
            <a:ext cx="672420" cy="67242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1">
            <a:off x="5528654" y="3105234"/>
            <a:ext cx="561371" cy="4983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5469687" y="2165140"/>
            <a:ext cx="800609" cy="6717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B1C8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73;p41"/>
          <p:cNvSpPr/>
          <p:nvPr/>
        </p:nvSpPr>
        <p:spPr bwMode="auto">
          <a:xfrm>
            <a:off x="514350" y="250353"/>
            <a:ext cx="4510824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Какая отрасль?</a:t>
            </a:r>
            <a:endParaRPr sz="24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982236" y="-204617"/>
            <a:ext cx="4226707" cy="5753802"/>
          </a:xfrm>
          <a:prstGeom prst="rect">
            <a:avLst/>
          </a:prstGeom>
        </p:spPr>
      </p:pic>
      <p:pic>
        <p:nvPicPr>
          <p:cNvPr id="6152" name="Picture 8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208086" y="1177320"/>
            <a:ext cx="3363913" cy="1915493"/>
          </a:xfrm>
          <a:prstGeom prst="roundRect">
            <a:avLst>
              <a:gd name="adj" fmla="val 16667"/>
            </a:avLst>
          </a:prstGeom>
          <a:noFill/>
        </p:spPr>
      </p:pic>
      <p:pic>
        <p:nvPicPr>
          <p:cNvPr id="6154" name="Picture 10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208086" y="3220504"/>
            <a:ext cx="3363913" cy="2005013"/>
          </a:xfrm>
          <a:prstGeom prst="roundRect">
            <a:avLst>
              <a:gd name="adj" fmla="val 16667"/>
            </a:avLst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B1C8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73;p41"/>
          <p:cNvSpPr/>
          <p:nvPr/>
        </p:nvSpPr>
        <p:spPr bwMode="auto">
          <a:xfrm>
            <a:off x="514350" y="250353"/>
            <a:ext cx="4510824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0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Топливно-энергетический комплекс</a:t>
            </a:r>
            <a:endParaRPr sz="20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982236" y="-204617"/>
            <a:ext cx="4226707" cy="5753802"/>
          </a:xfrm>
          <a:prstGeom prst="rect">
            <a:avLst/>
          </a:prstGeom>
        </p:spPr>
      </p:pic>
      <p:pic>
        <p:nvPicPr>
          <p:cNvPr id="19458" name="Picture 2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07976" y="1581150"/>
            <a:ext cx="5170458" cy="3105150"/>
          </a:xfrm>
          <a:prstGeom prst="roundRect">
            <a:avLst>
              <a:gd name="adj" fmla="val 16667"/>
            </a:avLst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B1C8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73;p41"/>
          <p:cNvSpPr/>
          <p:nvPr/>
        </p:nvSpPr>
        <p:spPr bwMode="auto">
          <a:xfrm>
            <a:off x="514350" y="250353"/>
            <a:ext cx="4510824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Какая отрасль?</a:t>
            </a:r>
            <a:endParaRPr sz="24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982236" y="-204617"/>
            <a:ext cx="4226707" cy="5753802"/>
          </a:xfrm>
          <a:prstGeom prst="rect">
            <a:avLst/>
          </a:prstGeom>
        </p:spPr>
      </p:pic>
      <p:pic>
        <p:nvPicPr>
          <p:cNvPr id="6148" name="Picture 4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61999" y="1143400"/>
            <a:ext cx="3147221" cy="2092980"/>
          </a:xfrm>
          <a:prstGeom prst="roundRect">
            <a:avLst>
              <a:gd name="adj" fmla="val 16667"/>
            </a:avLst>
          </a:prstGeom>
          <a:noFill/>
        </p:spPr>
      </p:pic>
      <p:pic>
        <p:nvPicPr>
          <p:cNvPr id="6150" name="Picture 6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761998" y="3285701"/>
            <a:ext cx="3147221" cy="1951205"/>
          </a:xfrm>
          <a:prstGeom prst="roundRect">
            <a:avLst>
              <a:gd name="adj" fmla="val 16667"/>
            </a:avLst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B1C8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73;p41"/>
          <p:cNvSpPr/>
          <p:nvPr/>
        </p:nvSpPr>
        <p:spPr bwMode="auto">
          <a:xfrm>
            <a:off x="501650" y="107949"/>
            <a:ext cx="4510824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0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Металлургия</a:t>
            </a:r>
            <a:endParaRPr sz="20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982236" y="-204617"/>
            <a:ext cx="4226707" cy="5753802"/>
          </a:xfrm>
          <a:prstGeom prst="rect">
            <a:avLst/>
          </a:prstGeom>
        </p:spPr>
      </p:pic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3500" y="1165369"/>
            <a:ext cx="5513813" cy="3870181"/>
          </a:xfrm>
          <a:prstGeom prst="roundRect">
            <a:avLst>
              <a:gd name="adj" fmla="val 16667"/>
            </a:avLst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B1C8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73;p41"/>
          <p:cNvSpPr/>
          <p:nvPr/>
        </p:nvSpPr>
        <p:spPr bwMode="auto">
          <a:xfrm>
            <a:off x="501650" y="107949"/>
            <a:ext cx="4510824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0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Какая отрасль?</a:t>
            </a:r>
            <a:endParaRPr sz="20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982236" y="-204617"/>
            <a:ext cx="4226707" cy="5753802"/>
          </a:xfrm>
          <a:prstGeom prst="rect">
            <a:avLst/>
          </a:prstGeom>
        </p:spPr>
      </p:pic>
      <p:pic>
        <p:nvPicPr>
          <p:cNvPr id="8202" name="Picture 10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-44450" y="1313623"/>
            <a:ext cx="2881135" cy="2005775"/>
          </a:xfrm>
          <a:prstGeom prst="roundRect">
            <a:avLst>
              <a:gd name="adj" fmla="val 16667"/>
            </a:avLst>
          </a:prstGeom>
          <a:noFill/>
        </p:spPr>
      </p:pic>
      <p:pic>
        <p:nvPicPr>
          <p:cNvPr id="8204" name="Picture 12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992765" y="1313624"/>
            <a:ext cx="2989471" cy="2005775"/>
          </a:xfrm>
          <a:prstGeom prst="roundRect">
            <a:avLst>
              <a:gd name="adj" fmla="val 16667"/>
            </a:avLst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B1C8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73;p41"/>
          <p:cNvSpPr/>
          <p:nvPr/>
        </p:nvSpPr>
        <p:spPr bwMode="auto">
          <a:xfrm>
            <a:off x="501650" y="107949"/>
            <a:ext cx="4510824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0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Радиоэлектроника</a:t>
            </a:r>
            <a:endParaRPr sz="20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982236" y="-204617"/>
            <a:ext cx="4226707" cy="5753802"/>
          </a:xfrm>
          <a:prstGeom prst="rect">
            <a:avLst/>
          </a:prstGeom>
        </p:spPr>
      </p:pic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68300" y="1488678"/>
            <a:ext cx="5391150" cy="3032522"/>
          </a:xfrm>
          <a:prstGeom prst="roundRect">
            <a:avLst>
              <a:gd name="adj" fmla="val 16667"/>
            </a:avLst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BC205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373;p41"/>
          <p:cNvSpPr/>
          <p:nvPr/>
        </p:nvSpPr>
        <p:spPr bwMode="auto">
          <a:xfrm>
            <a:off x="473300" y="636719"/>
            <a:ext cx="8197400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2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К к</a:t>
            </a:r>
            <a:r>
              <a:rPr lang="ru-RU" sz="2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акой</a:t>
            </a:r>
            <a:r>
              <a:rPr lang="ru-RU" sz="2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 профессии относятся эти предметы?</a:t>
            </a:r>
            <a:endParaRPr sz="24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29128" y="1750277"/>
            <a:ext cx="1856795" cy="2386361"/>
          </a:xfrm>
          <a:prstGeom prst="rect">
            <a:avLst/>
          </a:prstGeom>
          <a:noFill/>
        </p:spPr>
      </p:pic>
      <p:pic>
        <p:nvPicPr>
          <p:cNvPr id="8" name="Picture 4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241434" y="1750277"/>
            <a:ext cx="2497873" cy="2497873"/>
          </a:xfrm>
          <a:prstGeom prst="rect">
            <a:avLst/>
          </a:prstGeom>
          <a:noFill/>
        </p:spPr>
      </p:pic>
      <p:pic>
        <p:nvPicPr>
          <p:cNvPr id="9" name="Picture 6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631724" y="1806032"/>
            <a:ext cx="2386361" cy="238636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BC205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29128" y="1750277"/>
            <a:ext cx="1856795" cy="2386361"/>
          </a:xfrm>
          <a:prstGeom prst="rect">
            <a:avLst/>
          </a:prstGeom>
          <a:noFill/>
        </p:spPr>
      </p:pic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241434" y="1750277"/>
            <a:ext cx="2497873" cy="2497873"/>
          </a:xfrm>
          <a:prstGeom prst="rect">
            <a:avLst/>
          </a:prstGeom>
          <a:noFill/>
        </p:spPr>
      </p:pic>
      <p:pic>
        <p:nvPicPr>
          <p:cNvPr id="3078" name="Picture 6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631724" y="1806032"/>
            <a:ext cx="2386361" cy="2386361"/>
          </a:xfrm>
          <a:prstGeom prst="rect">
            <a:avLst/>
          </a:prstGeom>
          <a:noFill/>
        </p:spPr>
      </p:pic>
      <p:sp>
        <p:nvSpPr>
          <p:cNvPr id="6" name="Google Shape;373;p41"/>
          <p:cNvSpPr/>
          <p:nvPr/>
        </p:nvSpPr>
        <p:spPr bwMode="auto">
          <a:xfrm>
            <a:off x="473300" y="636719"/>
            <a:ext cx="8197400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К какой профессии относятся эти предметы?</a:t>
            </a:r>
            <a:endParaRPr/>
          </a:p>
        </p:txBody>
      </p:sp>
      <p:sp>
        <p:nvSpPr>
          <p:cNvPr id="7" name="Google Shape;453;p53"/>
          <p:cNvSpPr txBox="1"/>
          <p:nvPr/>
        </p:nvSpPr>
        <p:spPr bwMode="auto">
          <a:xfrm>
            <a:off x="2512020" y="4377167"/>
            <a:ext cx="3956700" cy="766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0005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Montserrat"/>
              <a:buChar char="☐"/>
              <a:defRPr/>
            </a:pPr>
            <a:r>
              <a:rPr lang="ru-RU" sz="2700" b="1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Геодезист</a:t>
            </a:r>
            <a:endParaRPr sz="2700" b="1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60354" y="249880"/>
            <a:ext cx="6944177" cy="399301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 bwMode="auto">
          <a:xfrm>
            <a:off x="710835" y="779206"/>
            <a:ext cx="928688" cy="11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3932442" y="4534528"/>
            <a:ext cx="928688" cy="11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7215325" y="779094"/>
            <a:ext cx="200819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7202724" y="934961"/>
            <a:ext cx="957859" cy="157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TextBox 16"/>
          <p:cNvSpPr txBox="1"/>
          <p:nvPr/>
        </p:nvSpPr>
        <p:spPr bwMode="auto">
          <a:xfrm>
            <a:off x="304188" y="258578"/>
            <a:ext cx="561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solidFill>
                  <a:srgbClr val="EC730A"/>
                </a:solidFill>
                <a:latin typeface="Dela Gothic One"/>
                <a:ea typeface="Dela Gothic One"/>
              </a:rPr>
              <a:t>На кого учиться?</a:t>
            </a:r>
            <a:endParaRPr lang="ru-RU" sz="3600">
              <a:solidFill>
                <a:srgbClr val="EC730A"/>
              </a:solidFill>
              <a:latin typeface="Dela Gothic One"/>
              <a:ea typeface="Dela Gothic One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6821750" y="216397"/>
            <a:ext cx="561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solidFill>
                  <a:srgbClr val="A73E8E"/>
                </a:solidFill>
                <a:latin typeface="Dela Gothic One"/>
                <a:ea typeface="Dela Gothic One"/>
              </a:rPr>
              <a:t>Кто участвует?</a:t>
            </a:r>
            <a:endParaRPr lang="ru-RU" sz="3600">
              <a:solidFill>
                <a:srgbClr val="A73E8E"/>
              </a:solidFill>
              <a:latin typeface="Dela Gothic One"/>
              <a:ea typeface="Dela Gothic One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3041516" y="3928094"/>
            <a:ext cx="2710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>
                <a:solidFill>
                  <a:srgbClr val="3FB18D"/>
                </a:solidFill>
                <a:latin typeface="Dela Gothic One"/>
                <a:ea typeface="Dela Gothic One"/>
              </a:rPr>
              <a:t>Что для карьеры?</a:t>
            </a:r>
            <a:endParaRPr lang="ru-RU" sz="3600">
              <a:solidFill>
                <a:srgbClr val="3FB18D"/>
              </a:solidFill>
              <a:latin typeface="Dela Gothic One"/>
              <a:ea typeface="Dela Gothic One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-109370" y="524174"/>
            <a:ext cx="25971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Montserrat"/>
              </a:rPr>
              <a:t>Более 2300</a:t>
            </a:r>
            <a:endParaRPr/>
          </a:p>
          <a:p>
            <a:pPr algn="ctr">
              <a:defRPr/>
            </a:pPr>
            <a:r>
              <a:rPr lang="ru-RU">
                <a:solidFill>
                  <a:schemeClr val="tx1"/>
                </a:solidFill>
                <a:latin typeface="Montserrat"/>
              </a:rPr>
              <a:t>Образовательных программ</a:t>
            </a:r>
            <a:endParaRPr/>
          </a:p>
        </p:txBody>
      </p:sp>
      <p:sp>
        <p:nvSpPr>
          <p:cNvPr id="21" name="TextBox 20"/>
          <p:cNvSpPr txBox="1"/>
          <p:nvPr/>
        </p:nvSpPr>
        <p:spPr bwMode="auto">
          <a:xfrm>
            <a:off x="3203340" y="4222345"/>
            <a:ext cx="2388331" cy="518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Montserrat"/>
              </a:rPr>
              <a:t>2364</a:t>
            </a:r>
            <a:endParaRPr/>
          </a:p>
          <a:p>
            <a:pPr algn="ctr">
              <a:defRPr/>
            </a:pPr>
            <a:r>
              <a:rPr lang="ru-RU">
                <a:solidFill>
                  <a:schemeClr val="tx1"/>
                </a:solidFill>
                <a:latin typeface="Montserrat"/>
              </a:rPr>
              <a:t>Предприятий-партнеров</a:t>
            </a:r>
            <a:endParaRPr/>
          </a:p>
        </p:txBody>
      </p:sp>
      <p:sp>
        <p:nvSpPr>
          <p:cNvPr id="22" name="TextBox 21"/>
          <p:cNvSpPr txBox="1"/>
          <p:nvPr/>
        </p:nvSpPr>
        <p:spPr bwMode="auto">
          <a:xfrm>
            <a:off x="6515195" y="481993"/>
            <a:ext cx="23868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Montserrat"/>
              </a:rPr>
              <a:t>81</a:t>
            </a:r>
            <a:r>
              <a:rPr lang="ru-RU">
                <a:solidFill>
                  <a:schemeClr val="tx1"/>
                </a:solidFill>
                <a:latin typeface="Montserrat"/>
              </a:rPr>
              <a:t> регионов</a:t>
            </a:r>
            <a:endParaRPr/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Montserrat"/>
              </a:rPr>
              <a:t>493 </a:t>
            </a:r>
            <a:r>
              <a:rPr lang="ru-RU">
                <a:solidFill>
                  <a:schemeClr val="tx1"/>
                </a:solidFill>
                <a:latin typeface="Montserrat"/>
              </a:rPr>
              <a:t>кластера</a:t>
            </a:r>
            <a:endParaRPr/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Montserrat"/>
              </a:rPr>
              <a:t>Более 1470 </a:t>
            </a:r>
            <a:r>
              <a:rPr lang="ru-RU">
                <a:solidFill>
                  <a:schemeClr val="tx1"/>
                </a:solidFill>
                <a:latin typeface="Montserrat"/>
              </a:rPr>
              <a:t>колледжей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B1C8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73;p41"/>
          <p:cNvSpPr/>
          <p:nvPr/>
        </p:nvSpPr>
        <p:spPr bwMode="auto">
          <a:xfrm>
            <a:off x="514350" y="250353"/>
            <a:ext cx="4510824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Какая отрасль?</a:t>
            </a:r>
            <a:endParaRPr sz="24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982236" y="-204617"/>
            <a:ext cx="4226707" cy="5753802"/>
          </a:xfrm>
          <a:prstGeom prst="rect">
            <a:avLst/>
          </a:prstGeom>
        </p:spPr>
      </p:pic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939801" y="1143129"/>
            <a:ext cx="3386666" cy="2008199"/>
          </a:xfrm>
          <a:prstGeom prst="roundRect">
            <a:avLst>
              <a:gd name="adj" fmla="val 16667"/>
            </a:avLst>
          </a:prstGeom>
          <a:noFill/>
        </p:spPr>
      </p:pic>
      <p:pic>
        <p:nvPicPr>
          <p:cNvPr id="9220" name="Picture 4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939801" y="3289300"/>
            <a:ext cx="3386667" cy="1905000"/>
          </a:xfrm>
          <a:prstGeom prst="roundRect">
            <a:avLst>
              <a:gd name="adj" fmla="val 16667"/>
            </a:avLst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B1C8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73;p41"/>
          <p:cNvSpPr/>
          <p:nvPr/>
        </p:nvSpPr>
        <p:spPr bwMode="auto">
          <a:xfrm>
            <a:off x="514350" y="250353"/>
            <a:ext cx="4510824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Сельское хозяйство</a:t>
            </a:r>
            <a:endParaRPr sz="24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982236" y="-204617"/>
            <a:ext cx="4226707" cy="5753802"/>
          </a:xfrm>
          <a:prstGeom prst="rect">
            <a:avLst/>
          </a:prstGeom>
        </p:spPr>
      </p:pic>
      <p:pic>
        <p:nvPicPr>
          <p:cNvPr id="10242" name="Picture 2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0" y="1545520"/>
            <a:ext cx="5982236" cy="3218568"/>
          </a:xfrm>
          <a:prstGeom prst="roundRect">
            <a:avLst>
              <a:gd name="adj" fmla="val 16667"/>
            </a:avLst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B1C8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73;p41"/>
          <p:cNvSpPr/>
          <p:nvPr/>
        </p:nvSpPr>
        <p:spPr bwMode="auto">
          <a:xfrm>
            <a:off x="514350" y="250353"/>
            <a:ext cx="4510824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Какая отрасль?</a:t>
            </a:r>
            <a:endParaRPr sz="24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982236" y="-204617"/>
            <a:ext cx="4226707" cy="5753802"/>
          </a:xfrm>
          <a:prstGeom prst="rect">
            <a:avLst/>
          </a:prstGeom>
        </p:spPr>
      </p:pic>
      <p:pic>
        <p:nvPicPr>
          <p:cNvPr id="11266" name="Picture 2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42900" y="1231900"/>
            <a:ext cx="5215467" cy="3911600"/>
          </a:xfrm>
          <a:prstGeom prst="roundRect">
            <a:avLst>
              <a:gd name="adj" fmla="val 16667"/>
            </a:avLst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B1C8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73;p41"/>
          <p:cNvSpPr/>
          <p:nvPr/>
        </p:nvSpPr>
        <p:spPr bwMode="auto">
          <a:xfrm>
            <a:off x="514350" y="250353"/>
            <a:ext cx="4510824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0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Правоохранительная сфера</a:t>
            </a:r>
            <a:endParaRPr sz="20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982236" y="-204617"/>
            <a:ext cx="4226707" cy="5753802"/>
          </a:xfrm>
          <a:prstGeom prst="rect">
            <a:avLst/>
          </a:prstGeom>
        </p:spPr>
      </p:pic>
      <p:pic>
        <p:nvPicPr>
          <p:cNvPr id="12290" name="Picture 2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04800" y="1460500"/>
            <a:ext cx="5452533" cy="3194050"/>
          </a:xfrm>
          <a:prstGeom prst="roundRect">
            <a:avLst>
              <a:gd name="adj" fmla="val 16667"/>
            </a:avLst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3D85C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1" name="Google Shape;611;p72"/>
          <p:cNvSpPr txBox="1"/>
          <p:nvPr/>
        </p:nvSpPr>
        <p:spPr bwMode="auto">
          <a:xfrm>
            <a:off x="0" y="1837803"/>
            <a:ext cx="9143999" cy="2511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3600" b="1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«Разноцветный» рабочий</a:t>
            </a:r>
            <a:endParaRPr sz="3600" b="1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marR="0" lvl="0" indent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3600" b="1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Я, Р, М, Л, А</a:t>
            </a:r>
            <a:endParaRPr sz="3600" b="1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marR="0" lvl="0" indent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3600" b="1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М - - - -</a:t>
            </a:r>
            <a:endParaRPr sz="3600" b="1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5" name="Google Shape;373;p41"/>
          <p:cNvSpPr/>
          <p:nvPr/>
        </p:nvSpPr>
        <p:spPr bwMode="auto">
          <a:xfrm>
            <a:off x="1171575" y="821852"/>
            <a:ext cx="6800850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Угадай название профессии</a:t>
            </a:r>
            <a:endParaRPr sz="24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3D85C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7" name="Google Shape;617;p73"/>
          <p:cNvSpPr txBox="1"/>
          <p:nvPr/>
        </p:nvSpPr>
        <p:spPr bwMode="auto">
          <a:xfrm>
            <a:off x="0" y="2255225"/>
            <a:ext cx="9143999" cy="156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3200" b="1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«Разноцветный» рабочий</a:t>
            </a:r>
            <a:endParaRPr sz="3200" b="1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marR="0" lvl="0" indent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3200" b="1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МАЛЯР</a:t>
            </a:r>
            <a:endParaRPr sz="3200" b="1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5" name="Google Shape;373;p41"/>
          <p:cNvSpPr/>
          <p:nvPr/>
        </p:nvSpPr>
        <p:spPr bwMode="auto">
          <a:xfrm>
            <a:off x="1171575" y="821852"/>
            <a:ext cx="6800850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Угадай название профессии</a:t>
            </a:r>
            <a:endParaRPr sz="24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A83E9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373;p41"/>
          <p:cNvSpPr/>
          <p:nvPr/>
        </p:nvSpPr>
        <p:spPr bwMode="auto">
          <a:xfrm>
            <a:off x="2316588" y="250353"/>
            <a:ext cx="4510824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Какая отрасль?</a:t>
            </a:r>
            <a:endParaRPr sz="24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18434" name="Picture 2" descr="Picture background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1576386"/>
            <a:ext cx="2997970" cy="2368550"/>
          </a:xfrm>
          <a:prstGeom prst="rect">
            <a:avLst/>
          </a:prstGeom>
          <a:noFill/>
        </p:spPr>
      </p:pic>
      <p:pic>
        <p:nvPicPr>
          <p:cNvPr id="18438" name="Picture 6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997970" y="2166144"/>
            <a:ext cx="2437995" cy="1754187"/>
          </a:xfrm>
          <a:prstGeom prst="rect">
            <a:avLst/>
          </a:prstGeom>
          <a:noFill/>
        </p:spPr>
      </p:pic>
      <p:pic>
        <p:nvPicPr>
          <p:cNvPr id="18442" name="Picture 10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435965" y="2021681"/>
            <a:ext cx="3609315" cy="18986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A83E9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373;p41"/>
          <p:cNvSpPr/>
          <p:nvPr/>
        </p:nvSpPr>
        <p:spPr bwMode="auto">
          <a:xfrm>
            <a:off x="2316588" y="250353"/>
            <a:ext cx="4510824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Какая отрасль?</a:t>
            </a:r>
            <a:endParaRPr sz="24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18434" name="Picture 2" descr="Picture background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1576386"/>
            <a:ext cx="2997970" cy="2368550"/>
          </a:xfrm>
          <a:prstGeom prst="rect">
            <a:avLst/>
          </a:prstGeom>
          <a:noFill/>
        </p:spPr>
      </p:pic>
      <p:pic>
        <p:nvPicPr>
          <p:cNvPr id="18438" name="Picture 6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997970" y="2166144"/>
            <a:ext cx="2437995" cy="1754187"/>
          </a:xfrm>
          <a:prstGeom prst="rect">
            <a:avLst/>
          </a:prstGeom>
          <a:noFill/>
        </p:spPr>
      </p:pic>
      <p:pic>
        <p:nvPicPr>
          <p:cNvPr id="18442" name="Picture 10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435965" y="2021681"/>
            <a:ext cx="3609315" cy="18986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 bwMode="auto">
          <a:xfrm>
            <a:off x="214313" y="4375374"/>
            <a:ext cx="8715374" cy="614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00050" algn="ctr">
              <a:lnSpc>
                <a:spcPct val="140000"/>
              </a:lnSpc>
              <a:buClr>
                <a:schemeClr val="lt1"/>
              </a:buClr>
              <a:buSzPts val="2700"/>
              <a:buFont typeface="Montserrat"/>
              <a:buChar char="☐"/>
              <a:defRPr/>
            </a:pPr>
            <a:r>
              <a:rPr lang="ru-RU" sz="2700" b="1">
                <a:solidFill>
                  <a:schemeClr val="tx1"/>
                </a:solidFill>
                <a:latin typeface="Montserrat"/>
              </a:rPr>
              <a:t>ИСКУССТВО И КРЕАТИВНАЯ ИНДУСТРИЯ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B1C8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73;p41"/>
          <p:cNvSpPr/>
          <p:nvPr/>
        </p:nvSpPr>
        <p:spPr bwMode="auto">
          <a:xfrm>
            <a:off x="514350" y="250353"/>
            <a:ext cx="4510824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Какая отрасль?</a:t>
            </a:r>
            <a:endParaRPr sz="24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982236" y="-204617"/>
            <a:ext cx="4226707" cy="5753802"/>
          </a:xfrm>
          <a:prstGeom prst="rect">
            <a:avLst/>
          </a:prstGeom>
        </p:spPr>
      </p:pic>
      <p:pic>
        <p:nvPicPr>
          <p:cNvPr id="15362" name="Picture 2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65100" y="1390650"/>
            <a:ext cx="5529196" cy="3076574"/>
          </a:xfrm>
          <a:prstGeom prst="roundRect">
            <a:avLst>
              <a:gd name="adj" fmla="val 16667"/>
            </a:avLst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B1C8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73;p41"/>
          <p:cNvSpPr/>
          <p:nvPr/>
        </p:nvSpPr>
        <p:spPr bwMode="auto">
          <a:xfrm>
            <a:off x="514350" y="250353"/>
            <a:ext cx="4510824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Химическая</a:t>
            </a:r>
            <a:endParaRPr sz="24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982236" y="-204617"/>
            <a:ext cx="4226707" cy="5753802"/>
          </a:xfrm>
          <a:prstGeom prst="rect">
            <a:avLst/>
          </a:prstGeom>
        </p:spPr>
      </p:pic>
      <p:pic>
        <p:nvPicPr>
          <p:cNvPr id="16386" name="Picture 2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66699" y="1632116"/>
            <a:ext cx="5378451" cy="2825554"/>
          </a:xfrm>
          <a:prstGeom prst="roundRect">
            <a:avLst>
              <a:gd name="adj" fmla="val 16667"/>
            </a:avLst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bg>
      <p:bgPr shadeToTitle="0">
        <a:solidFill>
          <a:srgbClr val="42B48E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1041400" y="1392527"/>
            <a:ext cx="4419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800">
                <a:solidFill>
                  <a:schemeClr val="bg1"/>
                </a:solidFill>
                <a:latin typeface="Montserrat"/>
              </a:rPr>
              <a:t>Мы видим колоссальный интерес молодежи к системе среднего профессионального образования, к «</a:t>
            </a:r>
            <a:r>
              <a:rPr lang="ru-RU" sz="1800">
                <a:solidFill>
                  <a:schemeClr val="bg1"/>
                </a:solidFill>
                <a:latin typeface="Montserrat"/>
              </a:rPr>
              <a:t>Профессионалитету</a:t>
            </a:r>
            <a:r>
              <a:rPr lang="ru-RU" sz="1800">
                <a:solidFill>
                  <a:schemeClr val="bg1"/>
                </a:solidFill>
                <a:latin typeface="Montserrat"/>
              </a:rPr>
              <a:t>»</a:t>
            </a:r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1400" y="3199841"/>
            <a:ext cx="4071870" cy="1419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1041401" y="3427872"/>
            <a:ext cx="441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>
                <a:solidFill>
                  <a:schemeClr val="bg1"/>
                </a:solidFill>
                <a:latin typeface="Montserrat"/>
              </a:rPr>
              <a:t>Сергей Кравцов</a:t>
            </a:r>
            <a:endParaRPr/>
          </a:p>
        </p:txBody>
      </p:sp>
      <p:sp>
        <p:nvSpPr>
          <p:cNvPr id="9" name="TextBox 8"/>
          <p:cNvSpPr txBox="1"/>
          <p:nvPr/>
        </p:nvSpPr>
        <p:spPr bwMode="auto">
          <a:xfrm>
            <a:off x="1041401" y="3678601"/>
            <a:ext cx="4419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>
                <a:solidFill>
                  <a:schemeClr val="bg1"/>
                </a:solidFill>
                <a:latin typeface="Montserrat"/>
              </a:rPr>
              <a:t>Министр просвещения Российской Федерации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42B48E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563" name="Google Shape;563;p70"/>
          <p:cNvGraphicFramePr>
            <a:graphicFrameLocks xmlns:a="http://schemas.openxmlformats.org/drawingml/2006/main"/>
          </p:cNvGraphicFramePr>
          <p:nvPr/>
        </p:nvGraphicFramePr>
        <p:xfrm>
          <a:off x="3222475" y="328700"/>
          <a:ext cx="5241375" cy="4300890"/>
        </p:xfrm>
        <a:graphic>
          <a:graphicData uri="http://schemas.openxmlformats.org/drawingml/2006/table">
            <a:tbl>
              <a:tblPr firstRow="0" firstCol="0" lastRow="0" lastCol="0" bandRow="0" bandCol="0">
                <a:tableStyleId>{A768FC9E-F8A7-4022-960E-4E59D708AD0F}</a:tableStyleId>
                <a:noFill/>
              </a:tblPr>
              <a:tblGrid>
                <a:gridCol w="1048275"/>
                <a:gridCol w="1048275"/>
                <a:gridCol w="1048275"/>
                <a:gridCol w="1058950"/>
                <a:gridCol w="1037600"/>
              </a:tblGrid>
              <a:tr h="8542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</a:tr>
              <a:tr h="8542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</a:tr>
              <a:tr h="8542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</a:tr>
              <a:tr h="8542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600"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</a:tr>
              <a:tr h="8542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</a:tr>
            </a:tbl>
          </a:graphicData>
        </a:graphic>
      </p:graphicFrame>
      <p:pic>
        <p:nvPicPr>
          <p:cNvPr id="564" name="Google Shape;564;p70" descr="🧵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3497149" y="1343425"/>
            <a:ext cx="491975" cy="4919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65" name="Google Shape;565;p70" descr="👗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7683325" y="1314763"/>
            <a:ext cx="549300" cy="549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66" name="Google Shape;566;p70" descr="🔬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7621150" y="3026025"/>
            <a:ext cx="581900" cy="581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67" name="Google Shape;567;p70" descr="🧪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4485100" y="3001862"/>
            <a:ext cx="630225" cy="6302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68" name="Google Shape;568;p70" descr="⚗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4436775" y="454025"/>
            <a:ext cx="678550" cy="678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69" name="Google Shape;569;p70" descr="💊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6587600" y="3890525"/>
            <a:ext cx="491975" cy="4919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70" name="Google Shape;570;p70" descr="💉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6526513" y="454025"/>
            <a:ext cx="678550" cy="678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71" name="Google Shape;571;p70" descr="🧫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3403863" y="2125050"/>
            <a:ext cx="678550" cy="678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72" name="Google Shape;572;p70" descr="🪵"/>
          <p:cNvPicPr/>
          <p:nvPr/>
        </p:nvPicPr>
        <p:blipFill>
          <a:blip r:embed="rId10">
            <a:alphaModFix/>
          </a:blip>
          <a:stretch/>
        </p:blipFill>
        <p:spPr bwMode="auto">
          <a:xfrm>
            <a:off x="3468488" y="3042325"/>
            <a:ext cx="549300" cy="549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73" name="Google Shape;573;p70" descr="🌲"/>
          <p:cNvPicPr/>
          <p:nvPr/>
        </p:nvPicPr>
        <p:blipFill>
          <a:blip r:embed="rId11">
            <a:alphaModFix/>
          </a:blip>
          <a:stretch/>
        </p:blipFill>
        <p:spPr bwMode="auto">
          <a:xfrm>
            <a:off x="5568513" y="3861863"/>
            <a:ext cx="549300" cy="549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74" name="Google Shape;574;p70" descr="⛽"/>
          <p:cNvPicPr/>
          <p:nvPr/>
        </p:nvPicPr>
        <p:blipFill>
          <a:blip r:embed="rId12">
            <a:alphaModFix/>
          </a:blip>
          <a:stretch/>
        </p:blipFill>
        <p:spPr bwMode="auto">
          <a:xfrm>
            <a:off x="4485100" y="2173375"/>
            <a:ext cx="581900" cy="581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75" name="Google Shape;575;p70" descr="🪚"/>
          <p:cNvPicPr/>
          <p:nvPr/>
        </p:nvPicPr>
        <p:blipFill>
          <a:blip r:embed="rId13">
            <a:alphaModFix/>
          </a:blip>
          <a:stretch/>
        </p:blipFill>
        <p:spPr bwMode="auto">
          <a:xfrm>
            <a:off x="6594575" y="3021650"/>
            <a:ext cx="581900" cy="581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76" name="Google Shape;576;p70"/>
          <p:cNvPicPr/>
          <p:nvPr/>
        </p:nvPicPr>
        <p:blipFill>
          <a:blip r:embed="rId14">
            <a:alphaModFix/>
          </a:blip>
          <a:stretch/>
        </p:blipFill>
        <p:spPr bwMode="auto">
          <a:xfrm>
            <a:off x="5413163" y="1068213"/>
            <a:ext cx="860025" cy="8600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77" name="Google Shape;577;p70"/>
          <p:cNvPicPr/>
          <p:nvPr/>
        </p:nvPicPr>
        <p:blipFill>
          <a:blip r:embed="rId15">
            <a:alphaModFix/>
          </a:blip>
          <a:stretch/>
        </p:blipFill>
        <p:spPr bwMode="auto">
          <a:xfrm>
            <a:off x="6486125" y="1257378"/>
            <a:ext cx="798800" cy="74288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78" name="Google Shape;578;p70"/>
          <p:cNvPicPr/>
          <p:nvPr/>
        </p:nvPicPr>
        <p:blipFill>
          <a:blip r:embed="rId16">
            <a:alphaModFix/>
          </a:blip>
          <a:stretch/>
        </p:blipFill>
        <p:spPr bwMode="auto">
          <a:xfrm>
            <a:off x="7574750" y="3797250"/>
            <a:ext cx="678550" cy="678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79" name="Google Shape;579;p70" descr="👟"/>
          <p:cNvPicPr/>
          <p:nvPr/>
        </p:nvPicPr>
        <p:blipFill>
          <a:blip r:embed="rId17">
            <a:alphaModFix/>
          </a:blip>
          <a:stretch/>
        </p:blipFill>
        <p:spPr bwMode="auto">
          <a:xfrm>
            <a:off x="5452463" y="393546"/>
            <a:ext cx="736925" cy="7369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80" name="Google Shape;580;p70" descr="🔩"/>
          <p:cNvPicPr/>
          <p:nvPr/>
        </p:nvPicPr>
        <p:blipFill>
          <a:blip r:embed="rId18">
            <a:alphaModFix/>
          </a:blip>
          <a:stretch/>
        </p:blipFill>
        <p:spPr bwMode="auto">
          <a:xfrm>
            <a:off x="3428025" y="3830350"/>
            <a:ext cx="630225" cy="6302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81" name="Google Shape;581;p70" descr="📡"/>
          <p:cNvPicPr/>
          <p:nvPr/>
        </p:nvPicPr>
        <p:blipFill>
          <a:blip r:embed="rId19">
            <a:alphaModFix/>
          </a:blip>
          <a:stretch/>
        </p:blipFill>
        <p:spPr bwMode="auto">
          <a:xfrm>
            <a:off x="7733650" y="2255000"/>
            <a:ext cx="448650" cy="4486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82" name="Google Shape;582;p70"/>
          <p:cNvPicPr/>
          <p:nvPr/>
        </p:nvPicPr>
        <p:blipFill>
          <a:blip r:embed="rId20">
            <a:alphaModFix/>
          </a:blip>
          <a:stretch/>
        </p:blipFill>
        <p:spPr bwMode="auto">
          <a:xfrm>
            <a:off x="3428025" y="423550"/>
            <a:ext cx="630225" cy="6302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83" name="Google Shape;583;p70" descr="⚙️"/>
          <p:cNvPicPr/>
          <p:nvPr/>
        </p:nvPicPr>
        <p:blipFill>
          <a:blip r:embed="rId21">
            <a:alphaModFix/>
          </a:blip>
          <a:stretch/>
        </p:blipFill>
        <p:spPr bwMode="auto">
          <a:xfrm>
            <a:off x="6607649" y="2125063"/>
            <a:ext cx="609600" cy="609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84" name="Google Shape;584;p70" descr="👩‍🔬"/>
          <p:cNvPicPr/>
          <p:nvPr/>
        </p:nvPicPr>
        <p:blipFill>
          <a:blip r:embed="rId22">
            <a:alphaModFix/>
          </a:blip>
          <a:stretch/>
        </p:blipFill>
        <p:spPr bwMode="auto">
          <a:xfrm>
            <a:off x="288898" y="1790587"/>
            <a:ext cx="2503475" cy="2503475"/>
          </a:xfrm>
          <a:prstGeom prst="rect">
            <a:avLst/>
          </a:prstGeom>
          <a:noFill/>
          <a:ln w="28575" cap="flat" cmpd="sng">
            <a:noFill/>
            <a:prstDash val="dot"/>
            <a:round/>
            <a:headEnd type="none" w="sm" len="sm"/>
            <a:tailEnd type="none" w="sm" len="sm"/>
          </a:ln>
          <a:effectLst/>
        </p:spPr>
      </p:pic>
      <p:pic>
        <p:nvPicPr>
          <p:cNvPr id="585" name="Google Shape;585;p70" descr="🔌"/>
          <p:cNvPicPr/>
          <p:nvPr/>
        </p:nvPicPr>
        <p:blipFill>
          <a:blip r:embed="rId23">
            <a:alphaModFix/>
          </a:blip>
          <a:stretch/>
        </p:blipFill>
        <p:spPr bwMode="auto">
          <a:xfrm>
            <a:off x="5540288" y="3058000"/>
            <a:ext cx="609600" cy="609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86" name="Google Shape;586;p70" descr="🛰"/>
          <p:cNvPicPr/>
          <p:nvPr/>
        </p:nvPicPr>
        <p:blipFill>
          <a:blip r:embed="rId24">
            <a:alphaModFix/>
          </a:blip>
          <a:stretch/>
        </p:blipFill>
        <p:spPr bwMode="auto">
          <a:xfrm>
            <a:off x="4437300" y="3830350"/>
            <a:ext cx="752175" cy="7521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87" name="Google Shape;587;p70" descr="🛩"/>
          <p:cNvPicPr/>
          <p:nvPr/>
        </p:nvPicPr>
        <p:blipFill>
          <a:blip r:embed="rId25">
            <a:alphaModFix/>
          </a:blip>
          <a:stretch/>
        </p:blipFill>
        <p:spPr bwMode="auto">
          <a:xfrm>
            <a:off x="5498049" y="2125050"/>
            <a:ext cx="678550" cy="678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89" name="Google Shape;589;p70"/>
          <p:cNvPicPr/>
          <p:nvPr/>
        </p:nvPicPr>
        <p:blipFill>
          <a:blip r:embed="rId26">
            <a:alphaModFix/>
          </a:blip>
          <a:stretch/>
        </p:blipFill>
        <p:spPr bwMode="auto">
          <a:xfrm>
            <a:off x="4469075" y="1248225"/>
            <a:ext cx="678550" cy="67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70"/>
          <p:cNvPicPr/>
          <p:nvPr/>
        </p:nvPicPr>
        <p:blipFill>
          <a:blip r:embed="rId27">
            <a:alphaModFix/>
          </a:blip>
          <a:stretch/>
        </p:blipFill>
        <p:spPr bwMode="auto">
          <a:xfrm>
            <a:off x="7618725" y="447713"/>
            <a:ext cx="581900" cy="5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44;p39"/>
          <p:cNvSpPr/>
          <p:nvPr/>
        </p:nvSpPr>
        <p:spPr bwMode="auto">
          <a:xfrm>
            <a:off x="289260" y="731220"/>
            <a:ext cx="2592561" cy="926130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14999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1200" b="1">
              <a:solidFill>
                <a:srgbClr val="1C4587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36" name="Прямоугольник 35"/>
          <p:cNvSpPr/>
          <p:nvPr/>
        </p:nvSpPr>
        <p:spPr bwMode="auto">
          <a:xfrm>
            <a:off x="249350" y="793300"/>
            <a:ext cx="2719800" cy="818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4999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defRPr/>
            </a:pPr>
            <a:r>
              <a:rPr lang="ru-RU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Что связано </a:t>
            </a:r>
            <a:br>
              <a:rPr lang="ru-RU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</a:br>
            <a:r>
              <a:rPr lang="ru-RU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с профессией фармацевт?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42B48E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563" name="Google Shape;563;p70"/>
          <p:cNvGraphicFramePr>
            <a:graphicFrameLocks xmlns:a="http://schemas.openxmlformats.org/drawingml/2006/main"/>
          </p:cNvGraphicFramePr>
          <p:nvPr/>
        </p:nvGraphicFramePr>
        <p:xfrm>
          <a:off x="3222475" y="328700"/>
          <a:ext cx="5241375" cy="4300890"/>
        </p:xfrm>
        <a:graphic>
          <a:graphicData uri="http://schemas.openxmlformats.org/drawingml/2006/table">
            <a:tbl>
              <a:tblPr firstRow="0" firstCol="0" lastRow="0" lastCol="0" bandRow="0" bandCol="0">
                <a:tableStyleId>{A768FC9E-F8A7-4022-960E-4E59D708AD0F}</a:tableStyleId>
                <a:noFill/>
              </a:tblPr>
              <a:tblGrid>
                <a:gridCol w="1048275"/>
                <a:gridCol w="1048275"/>
                <a:gridCol w="1048275"/>
                <a:gridCol w="1058950"/>
                <a:gridCol w="1037600"/>
              </a:tblGrid>
              <a:tr h="8542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</a:tr>
              <a:tr h="8542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</a:tr>
              <a:tr h="8542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</a:tr>
              <a:tr h="8542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600"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</a:tr>
              <a:tr h="8542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</a:tr>
            </a:tbl>
          </a:graphicData>
        </a:graphic>
      </p:graphicFrame>
      <p:pic>
        <p:nvPicPr>
          <p:cNvPr id="566" name="Google Shape;566;p70" descr="🔬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7621150" y="3026025"/>
            <a:ext cx="581900" cy="581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67" name="Google Shape;567;p70" descr="🧪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4485100" y="3001862"/>
            <a:ext cx="630225" cy="6302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68" name="Google Shape;568;p70" descr="⚗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4436775" y="454025"/>
            <a:ext cx="678550" cy="678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69" name="Google Shape;569;p70" descr="💊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6587600" y="3890525"/>
            <a:ext cx="491975" cy="4919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71" name="Google Shape;571;p70" descr="🧫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3403863" y="2125050"/>
            <a:ext cx="678550" cy="678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84" name="Google Shape;584;p70" descr="👩‍🔬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288898" y="1790587"/>
            <a:ext cx="2503475" cy="2503475"/>
          </a:xfrm>
          <a:prstGeom prst="rect">
            <a:avLst/>
          </a:prstGeom>
          <a:noFill/>
          <a:ln w="28575" cap="flat" cmpd="sng">
            <a:noFill/>
            <a:prstDash val="dot"/>
            <a:round/>
            <a:headEnd type="none" w="sm" len="sm"/>
            <a:tailEnd type="none" w="sm" len="sm"/>
          </a:ln>
          <a:effectLst/>
        </p:spPr>
      </p:pic>
      <p:pic>
        <p:nvPicPr>
          <p:cNvPr id="589" name="Google Shape;589;p70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469075" y="1248225"/>
            <a:ext cx="678550" cy="67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70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7618725" y="447713"/>
            <a:ext cx="581900" cy="5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44;p39"/>
          <p:cNvSpPr/>
          <p:nvPr/>
        </p:nvSpPr>
        <p:spPr bwMode="auto">
          <a:xfrm>
            <a:off x="289260" y="731220"/>
            <a:ext cx="2592561" cy="926130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14999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1200" b="1">
              <a:solidFill>
                <a:srgbClr val="1C4587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36" name="Прямоугольник 35"/>
          <p:cNvSpPr/>
          <p:nvPr/>
        </p:nvSpPr>
        <p:spPr bwMode="auto">
          <a:xfrm>
            <a:off x="249350" y="793300"/>
            <a:ext cx="2719800" cy="818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4999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defRPr/>
            </a:pPr>
            <a:r>
              <a:rPr lang="ru-RU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Что связано </a:t>
            </a:r>
            <a:br>
              <a:rPr lang="ru-RU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</a:br>
            <a:r>
              <a:rPr lang="ru-RU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с профессией фармацевт?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B1C8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77" name="Google Shape;477;p57"/>
          <p:cNvPicPr/>
          <p:nvPr/>
        </p:nvPicPr>
        <p:blipFill>
          <a:blip r:embed="rId2">
            <a:alphaModFix/>
          </a:blip>
          <a:srcRect l="0" t="0" r="5426" b="0"/>
          <a:stretch/>
        </p:blipFill>
        <p:spPr bwMode="auto">
          <a:xfrm>
            <a:off x="579125" y="1447884"/>
            <a:ext cx="4845512" cy="297171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171450" dist="66675" dir="5400000" algn="bl" rotWithShape="0">
              <a:schemeClr val="lt1">
                <a:alpha val="92000"/>
              </a:schemeClr>
            </a:outerShdw>
          </a:effectLst>
        </p:spPr>
      </p:pic>
      <p:sp>
        <p:nvSpPr>
          <p:cNvPr id="4" name="Google Shape;373;p41"/>
          <p:cNvSpPr/>
          <p:nvPr/>
        </p:nvSpPr>
        <p:spPr bwMode="auto">
          <a:xfrm>
            <a:off x="514350" y="250353"/>
            <a:ext cx="4510824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Какая отрасль?</a:t>
            </a:r>
            <a:endParaRPr sz="24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982236" y="-204617"/>
            <a:ext cx="4226707" cy="57538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B1C8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73;p41"/>
          <p:cNvSpPr/>
          <p:nvPr/>
        </p:nvSpPr>
        <p:spPr bwMode="auto">
          <a:xfrm>
            <a:off x="514350" y="250353"/>
            <a:ext cx="4510824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Атомная отрасль</a:t>
            </a:r>
            <a:endParaRPr sz="24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982236" y="-204617"/>
            <a:ext cx="4226707" cy="5753802"/>
          </a:xfrm>
          <a:prstGeom prst="rect">
            <a:avLst/>
          </a:prstGeom>
        </p:spPr>
      </p:pic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14350" y="1447800"/>
            <a:ext cx="5079999" cy="2857500"/>
          </a:xfrm>
          <a:prstGeom prst="roundRect">
            <a:avLst>
              <a:gd name="adj" fmla="val 16667"/>
            </a:avLst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A83E9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53948" y="1720540"/>
            <a:ext cx="2445834" cy="2445834"/>
          </a:xfrm>
          <a:prstGeom prst="rect">
            <a:avLst/>
          </a:prstGeom>
          <a:noFill/>
        </p:spPr>
      </p:pic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487079" y="1527252"/>
            <a:ext cx="2639122" cy="2639122"/>
          </a:xfrm>
          <a:prstGeom prst="rect">
            <a:avLst/>
          </a:prstGeom>
          <a:noFill/>
        </p:spPr>
      </p:pic>
      <p:pic>
        <p:nvPicPr>
          <p:cNvPr id="4102" name="Picture 6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393831" y="1560938"/>
            <a:ext cx="2571750" cy="2571750"/>
          </a:xfrm>
          <a:prstGeom prst="rect">
            <a:avLst/>
          </a:prstGeom>
          <a:noFill/>
        </p:spPr>
      </p:pic>
      <p:sp>
        <p:nvSpPr>
          <p:cNvPr id="6" name="Google Shape;373;p41"/>
          <p:cNvSpPr/>
          <p:nvPr/>
        </p:nvSpPr>
        <p:spPr bwMode="auto">
          <a:xfrm>
            <a:off x="2316588" y="250353"/>
            <a:ext cx="4510824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Какая отрасль?</a:t>
            </a:r>
            <a:endParaRPr sz="24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A83E9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53948" y="1720540"/>
            <a:ext cx="2445834" cy="2445834"/>
          </a:xfrm>
          <a:prstGeom prst="rect">
            <a:avLst/>
          </a:prstGeom>
          <a:noFill/>
        </p:spPr>
      </p:pic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487079" y="1527252"/>
            <a:ext cx="2639122" cy="2639122"/>
          </a:xfrm>
          <a:prstGeom prst="rect">
            <a:avLst/>
          </a:prstGeom>
          <a:noFill/>
        </p:spPr>
      </p:pic>
      <p:pic>
        <p:nvPicPr>
          <p:cNvPr id="4102" name="Picture 6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393831" y="1560938"/>
            <a:ext cx="2571750" cy="2571750"/>
          </a:xfrm>
          <a:prstGeom prst="rect">
            <a:avLst/>
          </a:prstGeom>
          <a:noFill/>
        </p:spPr>
      </p:pic>
      <p:sp>
        <p:nvSpPr>
          <p:cNvPr id="6" name="Google Shape;373;p41"/>
          <p:cNvSpPr/>
          <p:nvPr/>
        </p:nvSpPr>
        <p:spPr bwMode="auto">
          <a:xfrm>
            <a:off x="2316588" y="250353"/>
            <a:ext cx="4510824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Какая отрасль?</a:t>
            </a:r>
            <a:endParaRPr sz="24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214313" y="4370612"/>
            <a:ext cx="8715374" cy="614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00050" algn="ctr">
              <a:lnSpc>
                <a:spcPct val="140000"/>
              </a:lnSpc>
              <a:buClr>
                <a:schemeClr val="lt1"/>
              </a:buClr>
              <a:buSzPts val="2700"/>
              <a:buFont typeface="Montserrat"/>
              <a:buChar char="☐"/>
              <a:defRPr/>
            </a:pPr>
            <a:r>
              <a:rPr lang="ru-RU" sz="2700" b="1">
                <a:solidFill>
                  <a:schemeClr val="tx1"/>
                </a:solidFill>
                <a:latin typeface="Montserrat"/>
              </a:rPr>
              <a:t>ЛЕГКАЯ ПРОМЫШЛЕННОСТЬ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42B48E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623" name="Google Shape;623;p74"/>
          <p:cNvGraphicFramePr>
            <a:graphicFrameLocks xmlns:a="http://schemas.openxmlformats.org/drawingml/2006/main"/>
          </p:cNvGraphicFramePr>
          <p:nvPr/>
        </p:nvGraphicFramePr>
        <p:xfrm>
          <a:off x="3222475" y="328700"/>
          <a:ext cx="5241375" cy="4300890"/>
        </p:xfrm>
        <a:graphic>
          <a:graphicData uri="http://schemas.openxmlformats.org/drawingml/2006/table">
            <a:tbl>
              <a:tblPr firstRow="0" firstCol="0" lastRow="0" lastCol="0" bandRow="0" bandCol="0">
                <a:tableStyleId>{A768FC9E-F8A7-4022-960E-4E59D708AD0F}</a:tableStyleId>
                <a:noFill/>
              </a:tblPr>
              <a:tblGrid>
                <a:gridCol w="1048275"/>
                <a:gridCol w="1048275"/>
                <a:gridCol w="1048275"/>
                <a:gridCol w="1058950"/>
                <a:gridCol w="1037600"/>
              </a:tblGrid>
              <a:tr h="8542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</a:tr>
              <a:tr h="8542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</a:tr>
              <a:tr h="8542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</a:tr>
              <a:tr h="8542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4600"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</a:tr>
              <a:tr h="854250"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/>
                    </a:p>
                  </a:txBody>
                  <a:tcPr marL="91425" marR="91425" marT="91425" marB="91425">
                    <a:lnL w="28575" algn="ctr">
                      <a:solidFill>
                        <a:schemeClr val="lt1"/>
                      </a:solidFill>
                    </a:lnL>
                    <a:lnR w="28575" algn="ctr">
                      <a:solidFill>
                        <a:schemeClr val="lt1"/>
                      </a:solidFill>
                    </a:lnR>
                    <a:lnT w="28575" algn="ctr">
                      <a:solidFill>
                        <a:schemeClr val="lt1"/>
                      </a:solidFill>
                    </a:lnT>
                    <a:lnB w="28575" algn="ctr">
                      <a:solidFill>
                        <a:schemeClr val="lt1"/>
                      </a:solidFill>
                    </a:lnB>
                  </a:tcPr>
                </a:tc>
              </a:tr>
            </a:tbl>
          </a:graphicData>
        </a:graphic>
      </p:graphicFrame>
      <p:pic>
        <p:nvPicPr>
          <p:cNvPr id="624" name="Google Shape;624;p74" descr="👗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7683325" y="1314763"/>
            <a:ext cx="549300" cy="549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25" name="Google Shape;625;p74" descr="🔬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7621150" y="3026025"/>
            <a:ext cx="581900" cy="581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26" name="Google Shape;626;p74" descr="🧪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4485100" y="3001862"/>
            <a:ext cx="630225" cy="6302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27" name="Google Shape;627;p74" descr="⚗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4436775" y="454025"/>
            <a:ext cx="678550" cy="678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28" name="Google Shape;628;p74" descr="💊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6587600" y="3890525"/>
            <a:ext cx="491975" cy="4919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29" name="Google Shape;629;p74" descr="💉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6526513" y="454025"/>
            <a:ext cx="678550" cy="678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30" name="Google Shape;630;p74" descr="🧫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3403863" y="2125050"/>
            <a:ext cx="678550" cy="678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31" name="Google Shape;631;p74" descr="🪵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3468488" y="3042325"/>
            <a:ext cx="549300" cy="549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32" name="Google Shape;632;p74" descr="⛽"/>
          <p:cNvPicPr/>
          <p:nvPr/>
        </p:nvPicPr>
        <p:blipFill>
          <a:blip r:embed="rId10">
            <a:alphaModFix/>
          </a:blip>
          <a:stretch/>
        </p:blipFill>
        <p:spPr bwMode="auto">
          <a:xfrm>
            <a:off x="4485100" y="2173375"/>
            <a:ext cx="581900" cy="581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33" name="Google Shape;633;p74" descr="🪚"/>
          <p:cNvPicPr/>
          <p:nvPr/>
        </p:nvPicPr>
        <p:blipFill>
          <a:blip r:embed="rId11">
            <a:alphaModFix/>
          </a:blip>
          <a:stretch/>
        </p:blipFill>
        <p:spPr bwMode="auto">
          <a:xfrm>
            <a:off x="6594575" y="3021650"/>
            <a:ext cx="581900" cy="581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34" name="Google Shape;634;p74"/>
          <p:cNvPicPr/>
          <p:nvPr/>
        </p:nvPicPr>
        <p:blipFill>
          <a:blip r:embed="rId12">
            <a:alphaModFix/>
          </a:blip>
          <a:stretch/>
        </p:blipFill>
        <p:spPr bwMode="auto">
          <a:xfrm>
            <a:off x="5413163" y="1068213"/>
            <a:ext cx="860025" cy="8600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35" name="Google Shape;635;p74"/>
          <p:cNvPicPr/>
          <p:nvPr/>
        </p:nvPicPr>
        <p:blipFill>
          <a:blip r:embed="rId13">
            <a:alphaModFix/>
          </a:blip>
          <a:stretch/>
        </p:blipFill>
        <p:spPr bwMode="auto">
          <a:xfrm>
            <a:off x="6486125" y="1257378"/>
            <a:ext cx="798800" cy="74288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36" name="Google Shape;636;p74"/>
          <p:cNvPicPr/>
          <p:nvPr/>
        </p:nvPicPr>
        <p:blipFill>
          <a:blip r:embed="rId14">
            <a:alphaModFix/>
          </a:blip>
          <a:stretch/>
        </p:blipFill>
        <p:spPr bwMode="auto">
          <a:xfrm>
            <a:off x="7574750" y="3797250"/>
            <a:ext cx="678550" cy="678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37" name="Google Shape;637;p74" descr="🔩"/>
          <p:cNvPicPr/>
          <p:nvPr/>
        </p:nvPicPr>
        <p:blipFill>
          <a:blip r:embed="rId15">
            <a:alphaModFix/>
          </a:blip>
          <a:stretch/>
        </p:blipFill>
        <p:spPr bwMode="auto">
          <a:xfrm>
            <a:off x="3428025" y="3830350"/>
            <a:ext cx="630225" cy="6302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38" name="Google Shape;638;p74" descr="📡"/>
          <p:cNvPicPr/>
          <p:nvPr/>
        </p:nvPicPr>
        <p:blipFill>
          <a:blip r:embed="rId16">
            <a:alphaModFix/>
          </a:blip>
          <a:stretch/>
        </p:blipFill>
        <p:spPr bwMode="auto">
          <a:xfrm>
            <a:off x="7733650" y="2255000"/>
            <a:ext cx="448650" cy="4486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39" name="Google Shape;639;p74" descr="💻"/>
          <p:cNvPicPr/>
          <p:nvPr/>
        </p:nvPicPr>
        <p:blipFill>
          <a:blip r:embed="rId17">
            <a:alphaModFix/>
          </a:blip>
          <a:stretch/>
        </p:blipFill>
        <p:spPr bwMode="auto">
          <a:xfrm>
            <a:off x="4471250" y="1317175"/>
            <a:ext cx="609600" cy="609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40" name="Google Shape;640;p74"/>
          <p:cNvPicPr/>
          <p:nvPr/>
        </p:nvPicPr>
        <p:blipFill>
          <a:blip r:embed="rId18">
            <a:alphaModFix/>
          </a:blip>
          <a:stretch/>
        </p:blipFill>
        <p:spPr bwMode="auto">
          <a:xfrm>
            <a:off x="3428025" y="423550"/>
            <a:ext cx="630225" cy="6302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41" name="Google Shape;641;p74" descr="⚙️"/>
          <p:cNvPicPr/>
          <p:nvPr/>
        </p:nvPicPr>
        <p:blipFill>
          <a:blip r:embed="rId19">
            <a:alphaModFix/>
          </a:blip>
          <a:stretch/>
        </p:blipFill>
        <p:spPr bwMode="auto">
          <a:xfrm>
            <a:off x="6607649" y="2125063"/>
            <a:ext cx="609600" cy="609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42" name="Google Shape;642;p74" descr="🔌"/>
          <p:cNvPicPr/>
          <p:nvPr/>
        </p:nvPicPr>
        <p:blipFill>
          <a:blip r:embed="rId20">
            <a:alphaModFix/>
          </a:blip>
          <a:stretch/>
        </p:blipFill>
        <p:spPr bwMode="auto">
          <a:xfrm>
            <a:off x="5540288" y="3058000"/>
            <a:ext cx="609600" cy="609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43" name="Google Shape;643;p74" descr="🧑‍🔧"/>
          <p:cNvPicPr/>
          <p:nvPr/>
        </p:nvPicPr>
        <p:blipFill>
          <a:blip r:embed="rId21">
            <a:alphaModFix/>
          </a:blip>
          <a:stretch/>
        </p:blipFill>
        <p:spPr bwMode="auto">
          <a:xfrm>
            <a:off x="353883" y="2125063"/>
            <a:ext cx="2009055" cy="2009055"/>
          </a:xfrm>
          <a:prstGeom prst="rect">
            <a:avLst/>
          </a:prstGeom>
          <a:noFill/>
          <a:ln w="28575" cap="flat" cmpd="sng">
            <a:noFill/>
            <a:prstDash val="dot"/>
            <a:round/>
            <a:headEnd type="none" w="sm" len="sm"/>
            <a:tailEnd type="none" w="sm" len="sm"/>
          </a:ln>
          <a:effectLst/>
        </p:spPr>
      </p:pic>
      <p:pic>
        <p:nvPicPr>
          <p:cNvPr id="644" name="Google Shape;644;p74" descr="🛰"/>
          <p:cNvPicPr/>
          <p:nvPr/>
        </p:nvPicPr>
        <p:blipFill>
          <a:blip r:embed="rId22">
            <a:alphaModFix/>
          </a:blip>
          <a:stretch/>
        </p:blipFill>
        <p:spPr bwMode="auto">
          <a:xfrm>
            <a:off x="4437300" y="3830350"/>
            <a:ext cx="752175" cy="7521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45" name="Google Shape;645;p74" descr="🛩"/>
          <p:cNvPicPr/>
          <p:nvPr/>
        </p:nvPicPr>
        <p:blipFill>
          <a:blip r:embed="rId23">
            <a:alphaModFix/>
          </a:blip>
          <a:stretch/>
        </p:blipFill>
        <p:spPr bwMode="auto">
          <a:xfrm>
            <a:off x="5498049" y="2125050"/>
            <a:ext cx="678550" cy="678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47" name="Google Shape;647;p74"/>
          <p:cNvPicPr/>
          <p:nvPr/>
        </p:nvPicPr>
        <p:blipFill>
          <a:blip r:embed="rId24">
            <a:alphaModFix/>
          </a:blip>
          <a:stretch/>
        </p:blipFill>
        <p:spPr bwMode="auto">
          <a:xfrm>
            <a:off x="5539538" y="3922000"/>
            <a:ext cx="698000" cy="52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74"/>
          <p:cNvPicPr/>
          <p:nvPr/>
        </p:nvPicPr>
        <p:blipFill>
          <a:blip r:embed="rId25">
            <a:alphaModFix/>
          </a:blip>
          <a:stretch/>
        </p:blipFill>
        <p:spPr bwMode="auto">
          <a:xfrm>
            <a:off x="3394137" y="1240413"/>
            <a:ext cx="698000" cy="69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74" descr="👟"/>
          <p:cNvPicPr/>
          <p:nvPr/>
        </p:nvPicPr>
        <p:blipFill>
          <a:blip r:embed="rId26">
            <a:alphaModFix/>
          </a:blip>
          <a:stretch/>
        </p:blipFill>
        <p:spPr bwMode="auto">
          <a:xfrm>
            <a:off x="7571388" y="370195"/>
            <a:ext cx="736925" cy="7369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50" name="Google Shape;650;p74"/>
          <p:cNvPicPr/>
          <p:nvPr/>
        </p:nvPicPr>
        <p:blipFill>
          <a:blip r:embed="rId27">
            <a:alphaModFix/>
          </a:blip>
          <a:stretch/>
        </p:blipFill>
        <p:spPr bwMode="auto">
          <a:xfrm>
            <a:off x="5552900" y="444296"/>
            <a:ext cx="698000" cy="69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44;p39"/>
          <p:cNvSpPr/>
          <p:nvPr/>
        </p:nvSpPr>
        <p:spPr bwMode="auto">
          <a:xfrm>
            <a:off x="289260" y="731220"/>
            <a:ext cx="2592561" cy="926130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14999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1200" b="1">
              <a:solidFill>
                <a:srgbClr val="1C4587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32" name="Прямоугольник 31"/>
          <p:cNvSpPr/>
          <p:nvPr/>
        </p:nvSpPr>
        <p:spPr bwMode="auto">
          <a:xfrm>
            <a:off x="249350" y="793300"/>
            <a:ext cx="2719800" cy="818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4999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defRPr/>
            </a:pPr>
            <a:r>
              <a:rPr lang="ru-RU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Какие предметы пригодятся автомеханику?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42B48E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32" name="Google Shape;632;p74" descr="⛽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4485100" y="2173375"/>
            <a:ext cx="581900" cy="581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37" name="Google Shape;637;p74" descr="🔩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3428025" y="3830350"/>
            <a:ext cx="630225" cy="6302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41" name="Google Shape;641;p74" descr="⚙️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6607649" y="2125063"/>
            <a:ext cx="609600" cy="609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43" name="Google Shape;643;p74" descr="🧑‍🔧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353883" y="2125063"/>
            <a:ext cx="2009055" cy="2009055"/>
          </a:xfrm>
          <a:prstGeom prst="rect">
            <a:avLst/>
          </a:prstGeom>
          <a:noFill/>
          <a:ln w="28575" cap="flat" cmpd="sng">
            <a:noFill/>
            <a:prstDash val="dot"/>
            <a:round/>
            <a:headEnd type="none" w="sm" len="sm"/>
            <a:tailEnd type="none" w="sm" len="sm"/>
          </a:ln>
          <a:effectLst/>
        </p:spPr>
      </p:pic>
      <p:pic>
        <p:nvPicPr>
          <p:cNvPr id="647" name="Google Shape;647;p74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539538" y="3922000"/>
            <a:ext cx="698000" cy="52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74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3394137" y="1240413"/>
            <a:ext cx="698000" cy="69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74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5552900" y="444296"/>
            <a:ext cx="698000" cy="69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44;p39"/>
          <p:cNvSpPr/>
          <p:nvPr/>
        </p:nvSpPr>
        <p:spPr bwMode="auto">
          <a:xfrm>
            <a:off x="289260" y="731220"/>
            <a:ext cx="2592561" cy="926130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14999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1200" b="1">
              <a:solidFill>
                <a:srgbClr val="1C4587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32" name="Прямоугольник 31"/>
          <p:cNvSpPr/>
          <p:nvPr/>
        </p:nvSpPr>
        <p:spPr bwMode="auto">
          <a:xfrm>
            <a:off x="249350" y="793300"/>
            <a:ext cx="2719800" cy="818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4999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defRPr/>
            </a:pPr>
            <a:r>
              <a:rPr lang="ru-RU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Какие предметы пригодятся автомеханику?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B1C8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73;p41"/>
          <p:cNvSpPr/>
          <p:nvPr/>
        </p:nvSpPr>
        <p:spPr bwMode="auto">
          <a:xfrm>
            <a:off x="514350" y="250353"/>
            <a:ext cx="4510824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Какая отрасль?</a:t>
            </a:r>
            <a:endParaRPr sz="24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982236" y="-204617"/>
            <a:ext cx="4226707" cy="5753802"/>
          </a:xfrm>
          <a:prstGeom prst="rect">
            <a:avLst/>
          </a:prstGeom>
        </p:spPr>
      </p:pic>
      <p:pic>
        <p:nvPicPr>
          <p:cNvPr id="6" name="Google Shape;509;p62"/>
          <p:cNvPicPr/>
          <p:nvPr/>
        </p:nvPicPr>
        <p:blipFill>
          <a:blip r:embed="rId3">
            <a:alphaModFix/>
          </a:blip>
          <a:srcRect l="0" t="12846" r="0" b="0"/>
          <a:stretch/>
        </p:blipFill>
        <p:spPr bwMode="auto">
          <a:xfrm>
            <a:off x="606462" y="1381327"/>
            <a:ext cx="5022812" cy="315525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242888" dist="104775" dir="4020000" algn="bl" rotWithShape="0">
              <a:schemeClr val="lt1">
                <a:alpha val="89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B1C8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73;p41"/>
          <p:cNvSpPr/>
          <p:nvPr/>
        </p:nvSpPr>
        <p:spPr bwMode="auto">
          <a:xfrm>
            <a:off x="514350" y="250353"/>
            <a:ext cx="4510824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0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Железнодорожный транспорт</a:t>
            </a:r>
            <a:endParaRPr sz="20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982236" y="-204617"/>
            <a:ext cx="4226707" cy="5753802"/>
          </a:xfrm>
          <a:prstGeom prst="rect">
            <a:avLst/>
          </a:prstGeom>
        </p:spPr>
      </p:pic>
      <p:pic>
        <p:nvPicPr>
          <p:cNvPr id="6" name="Google Shape;509;p62"/>
          <p:cNvPicPr/>
          <p:nvPr/>
        </p:nvPicPr>
        <p:blipFill>
          <a:blip r:embed="rId3">
            <a:alphaModFix/>
          </a:blip>
          <a:srcRect l="0" t="12846" r="0" b="0"/>
          <a:stretch/>
        </p:blipFill>
        <p:spPr bwMode="auto">
          <a:xfrm>
            <a:off x="606462" y="1381327"/>
            <a:ext cx="5022812" cy="315525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242888" dist="104775" dir="4020000" algn="bl" rotWithShape="0">
              <a:schemeClr val="lt1">
                <a:alpha val="89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104775" y="146742"/>
            <a:ext cx="87915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900" i="0">
                <a:solidFill>
                  <a:srgbClr val="333333"/>
                </a:solidFill>
                <a:latin typeface="Montserrat Medium"/>
              </a:rPr>
              <a:t>В 2025 году отмечается </a:t>
            </a:r>
            <a:r>
              <a:rPr lang="ru-RU" sz="1900" b="1" i="0">
                <a:solidFill>
                  <a:srgbClr val="333333"/>
                </a:solidFill>
                <a:latin typeface="Montserrat Medium"/>
              </a:rPr>
              <a:t>85-летие государственной системы профессионально-технического образования</a:t>
            </a:r>
            <a:r>
              <a:rPr lang="ru-RU" sz="1900" i="0">
                <a:solidFill>
                  <a:srgbClr val="333333"/>
                </a:solidFill>
                <a:latin typeface="Montserrat Medium"/>
              </a:rPr>
              <a:t> в России</a:t>
            </a:r>
            <a:endParaRPr lang="ru-RU" sz="1900">
              <a:latin typeface="Montserrat Medium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52165" y="1181099"/>
            <a:ext cx="2329768" cy="1764481"/>
          </a:xfrm>
          <a:prstGeom prst="roundRect">
            <a:avLst>
              <a:gd name="adj" fmla="val 16667"/>
            </a:avLst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171595" y="1181099"/>
            <a:ext cx="2300906" cy="1764482"/>
          </a:xfrm>
          <a:prstGeom prst="roundRect">
            <a:avLst>
              <a:gd name="adj" fmla="val 16667"/>
            </a:avLst>
          </a:prstGeom>
          <a:noFill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059513" y="1181098"/>
            <a:ext cx="2687024" cy="1764483"/>
          </a:xfrm>
          <a:prstGeom prst="roundRect">
            <a:avLst>
              <a:gd name="adj" fmla="val 16667"/>
            </a:avLst>
          </a:prstGeom>
          <a:noFill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152165" y="3182640"/>
            <a:ext cx="2329768" cy="1686803"/>
          </a:xfrm>
          <a:prstGeom prst="roundRect">
            <a:avLst>
              <a:gd name="adj" fmla="val 16667"/>
            </a:avLst>
          </a:prstGeom>
          <a:noFill/>
        </p:spPr>
      </p:pic>
      <p:pic>
        <p:nvPicPr>
          <p:cNvPr id="1036" name="Picture 12" descr="Picture background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3171595" y="3234165"/>
            <a:ext cx="2300906" cy="1585484"/>
          </a:xfrm>
          <a:prstGeom prst="roundRect">
            <a:avLst>
              <a:gd name="adj" fmla="val 16667"/>
            </a:avLst>
          </a:prstGeom>
          <a:noFill/>
        </p:spPr>
      </p:pic>
      <p:pic>
        <p:nvPicPr>
          <p:cNvPr id="1038" name="Picture 14" descr="Picture background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6059701" y="3180865"/>
            <a:ext cx="2689893" cy="1659629"/>
          </a:xfrm>
          <a:prstGeom prst="roundRect">
            <a:avLst>
              <a:gd name="adj" fmla="val 16667"/>
            </a:avLst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BC205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6" name="Google Shape;676;p77"/>
          <p:cNvSpPr txBox="1"/>
          <p:nvPr/>
        </p:nvSpPr>
        <p:spPr bwMode="auto">
          <a:xfrm>
            <a:off x="0" y="2027475"/>
            <a:ext cx="9144000" cy="2511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3600" b="1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Работает с Питоном</a:t>
            </a:r>
            <a:endParaRPr sz="3600" b="1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marR="0" lvl="0" indent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3600" b="1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О, П, Р, А, М, Т, М, Р, Г, И, С</a:t>
            </a:r>
            <a:endParaRPr sz="3600" b="1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marR="0" lvl="0" indent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3600" b="1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П - - - - - - - - - -</a:t>
            </a:r>
            <a:endParaRPr sz="3600" b="1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5" name="Google Shape;373;p41"/>
          <p:cNvSpPr/>
          <p:nvPr/>
        </p:nvSpPr>
        <p:spPr bwMode="auto">
          <a:xfrm>
            <a:off x="1171575" y="821852"/>
            <a:ext cx="6800850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Угадай название профессии</a:t>
            </a:r>
            <a:endParaRPr sz="24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BC205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2" name="Google Shape;682;p78"/>
          <p:cNvSpPr txBox="1"/>
          <p:nvPr/>
        </p:nvSpPr>
        <p:spPr bwMode="auto">
          <a:xfrm>
            <a:off x="0" y="2027475"/>
            <a:ext cx="9144000" cy="1735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3600" b="1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Работает с Питоном</a:t>
            </a:r>
            <a:endParaRPr sz="3600" b="1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  <a:p>
            <a:pPr marL="0" marR="0" lvl="0" indent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3600" b="1">
                <a:solidFill>
                  <a:schemeClr val="tx1"/>
                </a:solidFill>
                <a:latin typeface="Montserrat"/>
                <a:ea typeface="Montserrat"/>
                <a:cs typeface="Montserrat"/>
              </a:rPr>
              <a:t>ПРОГРАММИСТ</a:t>
            </a:r>
            <a:endParaRPr sz="3600" b="1">
              <a:solidFill>
                <a:schemeClr val="tx1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5" name="Google Shape;373;p41"/>
          <p:cNvSpPr/>
          <p:nvPr/>
        </p:nvSpPr>
        <p:spPr bwMode="auto">
          <a:xfrm>
            <a:off x="1171575" y="821852"/>
            <a:ext cx="6800850" cy="799276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5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2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Угадай название профессии</a:t>
            </a:r>
            <a:endParaRPr sz="24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7" name="Google Shape;687;p79"/>
          <p:cNvSpPr txBox="1">
            <a:spLocks noGrp="1"/>
          </p:cNvSpPr>
          <p:nvPr>
            <p:ph type="ctrTitle"/>
          </p:nvPr>
        </p:nvSpPr>
        <p:spPr bwMode="auto">
          <a:xfrm>
            <a:off x="488112" y="3620223"/>
            <a:ext cx="4610100" cy="125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3500">
                <a:solidFill>
                  <a:srgbClr val="EE741D"/>
                </a:solidFill>
                <a:latin typeface="Dela Gothic One"/>
                <a:ea typeface="Dela Gothic One"/>
                <a:cs typeface="Dela Gothic One"/>
              </a:rPr>
              <a:t>Ты </a:t>
            </a:r>
            <a:r>
              <a:rPr lang="ru" sz="3500">
                <a:solidFill>
                  <a:schemeClr val="accent2"/>
                </a:solidFill>
                <a:latin typeface="Dela Gothic One"/>
                <a:ea typeface="Dela Gothic One"/>
                <a:cs typeface="Dela Gothic One"/>
              </a:rPr>
              <a:t>в хорошей компании!</a:t>
            </a:r>
            <a:endParaRPr sz="3300">
              <a:solidFill>
                <a:schemeClr val="accent2"/>
              </a:solidFill>
              <a:latin typeface="Dela Gothic One"/>
              <a:ea typeface="Dela Gothic One"/>
              <a:cs typeface="Dela Gothic One"/>
            </a:endParaRPr>
          </a:p>
        </p:txBody>
      </p:sp>
      <p:sp>
        <p:nvSpPr>
          <p:cNvPr id="688" name="Google Shape;688;p79"/>
          <p:cNvSpPr txBox="1"/>
          <p:nvPr/>
        </p:nvSpPr>
        <p:spPr bwMode="auto">
          <a:xfrm>
            <a:off x="526870" y="1178722"/>
            <a:ext cx="4096500" cy="22164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>
                <a:solidFill>
                  <a:srgbClr val="434343"/>
                </a:solidFill>
                <a:latin typeface="Montserrat"/>
                <a:ea typeface="Montserrat"/>
                <a:cs typeface="Montserrat"/>
              </a:rPr>
              <a:t>* фото команды амбассадоров или студентов колледжа</a:t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689" name="Google Shape;689;p79"/>
          <p:cNvGrpSpPr/>
          <p:nvPr/>
        </p:nvGrpSpPr>
        <p:grpSpPr bwMode="auto">
          <a:xfrm>
            <a:off x="3981449" y="1187052"/>
            <a:ext cx="2086261" cy="2199739"/>
            <a:chOff x="5339525" y="999249"/>
            <a:chExt cx="3226050" cy="3401524"/>
          </a:xfrm>
        </p:grpSpPr>
        <p:pic>
          <p:nvPicPr>
            <p:cNvPr id="690" name="Google Shape;690;p79"/>
            <p:cNvPicPr/>
            <p:nvPr/>
          </p:nvPicPr>
          <p:blipFill>
            <a:blip r:embed="rId2">
              <a:alphaModFix/>
            </a:blip>
            <a:stretch/>
          </p:blipFill>
          <p:spPr bwMode="auto">
            <a:xfrm>
              <a:off x="5454655" y="1272321"/>
              <a:ext cx="3014150" cy="31284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1" name="Google Shape;691;p79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8295367" y="2875681"/>
              <a:ext cx="205417" cy="1553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2" name="Google Shape;692;p79"/>
            <p:cNvPicPr/>
            <p:nvPr/>
          </p:nvPicPr>
          <p:blipFill>
            <a:blip r:embed="rId4">
              <a:alphaModFix/>
            </a:blip>
            <a:stretch/>
          </p:blipFill>
          <p:spPr bwMode="auto">
            <a:xfrm>
              <a:off x="5339525" y="2402580"/>
              <a:ext cx="233414" cy="1702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3" name="Google Shape;693;p79"/>
            <p:cNvPicPr/>
            <p:nvPr/>
          </p:nvPicPr>
          <p:blipFill>
            <a:blip r:embed="rId5">
              <a:alphaModFix/>
            </a:blip>
            <a:stretch/>
          </p:blipFill>
          <p:spPr bwMode="auto">
            <a:xfrm>
              <a:off x="7842116" y="1401074"/>
              <a:ext cx="215016" cy="168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4" name="Google Shape;694;p79"/>
            <p:cNvPicPr/>
            <p:nvPr/>
          </p:nvPicPr>
          <p:blipFill>
            <a:blip r:embed="rId6">
              <a:alphaModFix/>
            </a:blip>
            <a:stretch/>
          </p:blipFill>
          <p:spPr bwMode="auto">
            <a:xfrm>
              <a:off x="5592439" y="1715999"/>
              <a:ext cx="215016" cy="200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5" name="Google Shape;695;p79"/>
            <p:cNvPicPr/>
            <p:nvPr/>
          </p:nvPicPr>
          <p:blipFill>
            <a:blip r:embed="rId7">
              <a:alphaModFix/>
            </a:blip>
            <a:stretch/>
          </p:blipFill>
          <p:spPr bwMode="auto">
            <a:xfrm>
              <a:off x="6799574" y="999280"/>
              <a:ext cx="378836" cy="1352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6" name="Google Shape;696;p79"/>
            <p:cNvPicPr/>
            <p:nvPr/>
          </p:nvPicPr>
          <p:blipFill>
            <a:blip r:embed="rId8">
              <a:alphaModFix/>
            </a:blip>
            <a:stretch/>
          </p:blipFill>
          <p:spPr bwMode="auto">
            <a:xfrm>
              <a:off x="6473359" y="999249"/>
              <a:ext cx="205417" cy="2397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7" name="Google Shape;697;p79"/>
            <p:cNvPicPr/>
            <p:nvPr/>
          </p:nvPicPr>
          <p:blipFill>
            <a:blip r:embed="rId9">
              <a:alphaModFix/>
            </a:blip>
            <a:stretch/>
          </p:blipFill>
          <p:spPr bwMode="auto">
            <a:xfrm>
              <a:off x="8136331" y="1674471"/>
              <a:ext cx="159036" cy="21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8" name="Google Shape;698;p79"/>
            <p:cNvPicPr/>
            <p:nvPr/>
          </p:nvPicPr>
          <p:blipFill>
            <a:blip r:embed="rId10">
              <a:alphaModFix/>
            </a:blip>
            <a:stretch/>
          </p:blipFill>
          <p:spPr bwMode="auto">
            <a:xfrm>
              <a:off x="5386899" y="2817653"/>
              <a:ext cx="233414" cy="1776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9" name="Google Shape;699;p79"/>
            <p:cNvPicPr/>
            <p:nvPr/>
          </p:nvPicPr>
          <p:blipFill>
            <a:blip r:embed="rId11">
              <a:alphaModFix/>
            </a:blip>
            <a:stretch/>
          </p:blipFill>
          <p:spPr bwMode="auto">
            <a:xfrm>
              <a:off x="5612417" y="3141407"/>
              <a:ext cx="378836" cy="1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0" name="Google Shape;700;p79"/>
            <p:cNvPicPr/>
            <p:nvPr/>
          </p:nvPicPr>
          <p:blipFill>
            <a:blip r:embed="rId12">
              <a:alphaModFix/>
            </a:blip>
            <a:stretch/>
          </p:blipFill>
          <p:spPr bwMode="auto">
            <a:xfrm>
              <a:off x="7274963" y="1018968"/>
              <a:ext cx="215016" cy="200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1" name="Google Shape;701;p79"/>
            <p:cNvPicPr/>
            <p:nvPr/>
          </p:nvPicPr>
          <p:blipFill>
            <a:blip r:embed="rId13">
              <a:alphaModFix/>
            </a:blip>
            <a:stretch/>
          </p:blipFill>
          <p:spPr bwMode="auto">
            <a:xfrm>
              <a:off x="5430464" y="2032681"/>
              <a:ext cx="205402" cy="19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2" name="Google Shape;702;p79"/>
            <p:cNvPicPr/>
            <p:nvPr/>
          </p:nvPicPr>
          <p:blipFill>
            <a:blip r:embed="rId14">
              <a:alphaModFix/>
            </a:blip>
            <a:stretch/>
          </p:blipFill>
          <p:spPr bwMode="auto">
            <a:xfrm>
              <a:off x="5781084" y="1401106"/>
              <a:ext cx="253368" cy="2352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3" name="Google Shape;703;p79"/>
            <p:cNvPicPr/>
            <p:nvPr/>
          </p:nvPicPr>
          <p:blipFill>
            <a:blip r:embed="rId15">
              <a:alphaModFix/>
            </a:blip>
            <a:stretch/>
          </p:blipFill>
          <p:spPr bwMode="auto">
            <a:xfrm>
              <a:off x="6123853" y="1176186"/>
              <a:ext cx="175486" cy="2249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4" name="Google Shape;704;p79"/>
            <p:cNvPicPr/>
            <p:nvPr/>
          </p:nvPicPr>
          <p:blipFill>
            <a:blip r:embed="rId16">
              <a:alphaModFix/>
            </a:blip>
            <a:stretch/>
          </p:blipFill>
          <p:spPr bwMode="auto">
            <a:xfrm>
              <a:off x="8238715" y="2048996"/>
              <a:ext cx="230094" cy="2136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5" name="Google Shape;705;p79"/>
            <p:cNvPicPr/>
            <p:nvPr/>
          </p:nvPicPr>
          <p:blipFill>
            <a:blip r:embed="rId17">
              <a:alphaModFix/>
            </a:blip>
            <a:stretch/>
          </p:blipFill>
          <p:spPr bwMode="auto">
            <a:xfrm>
              <a:off x="8390089" y="2444385"/>
              <a:ext cx="175487" cy="204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6" name="Google Shape;706;p79"/>
            <p:cNvPicPr/>
            <p:nvPr/>
          </p:nvPicPr>
          <p:blipFill>
            <a:blip r:embed="rId18">
              <a:alphaModFix/>
            </a:blip>
            <a:stretch/>
          </p:blipFill>
          <p:spPr bwMode="auto">
            <a:xfrm rot="-4128">
              <a:off x="7999524" y="3198287"/>
              <a:ext cx="330018" cy="1149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7" name="Google Shape;707;p79"/>
            <p:cNvPicPr/>
            <p:nvPr/>
          </p:nvPicPr>
          <p:blipFill>
            <a:blip r:embed="rId19">
              <a:alphaModFix/>
            </a:blip>
            <a:stretch/>
          </p:blipFill>
          <p:spPr bwMode="auto">
            <a:xfrm>
              <a:off x="7588577" y="1185754"/>
              <a:ext cx="175483" cy="2057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08" name="Google Shape;708;p79"/>
          <p:cNvPicPr/>
          <p:nvPr/>
        </p:nvPicPr>
        <p:blipFill>
          <a:blip r:embed="rId20">
            <a:alphaModFix/>
          </a:blip>
          <a:srcRect l="0" t="20802" r="51164" b="75529"/>
          <a:stretch/>
        </p:blipFill>
        <p:spPr bwMode="auto">
          <a:xfrm>
            <a:off x="-259342" y="284482"/>
            <a:ext cx="5399976" cy="60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79"/>
          <p:cNvPicPr/>
          <p:nvPr/>
        </p:nvPicPr>
        <p:blipFill>
          <a:blip r:embed="rId21">
            <a:alphaModFix/>
          </a:blip>
          <a:stretch/>
        </p:blipFill>
        <p:spPr bwMode="auto">
          <a:xfrm>
            <a:off x="6639738" y="3688849"/>
            <a:ext cx="1061925" cy="106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79"/>
          <p:cNvPicPr/>
          <p:nvPr/>
        </p:nvPicPr>
        <p:blipFill>
          <a:blip r:embed="rId22">
            <a:alphaModFix/>
          </a:blip>
          <a:stretch/>
        </p:blipFill>
        <p:spPr bwMode="auto">
          <a:xfrm>
            <a:off x="7935213" y="3688861"/>
            <a:ext cx="1061925" cy="1061925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79"/>
          <p:cNvSpPr txBox="1"/>
          <p:nvPr/>
        </p:nvSpPr>
        <p:spPr bwMode="auto">
          <a:xfrm>
            <a:off x="5300790" y="4744309"/>
            <a:ext cx="403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>
                <a:latin typeface="Montserrat SemiBold"/>
                <a:ea typeface="Montserrat SemiBold"/>
                <a:cs typeface="Montserrat SemiBold"/>
              </a:rPr>
              <a:t>СТИКЕРЫ «ПРОФЕССИОНАЛИТЕТА»</a:t>
            </a:r>
            <a:endParaRPr>
              <a:latin typeface="Montserrat SemiBold"/>
              <a:ea typeface="Montserrat SemiBold"/>
              <a:cs typeface="Montserrat SemiBold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3"/>
          <a:stretch/>
        </p:blipFill>
        <p:spPr bwMode="auto">
          <a:xfrm>
            <a:off x="6669545" y="353429"/>
            <a:ext cx="991643" cy="9916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4"/>
          <a:stretch/>
        </p:blipFill>
        <p:spPr bwMode="auto">
          <a:xfrm>
            <a:off x="7987244" y="387211"/>
            <a:ext cx="957861" cy="95786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 bwMode="auto">
          <a:xfrm>
            <a:off x="4225481" y="1423436"/>
            <a:ext cx="4798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>
                <a:latin typeface="Montserrat SemiBold"/>
                <a:ea typeface="Montserrat SemiBold"/>
                <a:cs typeface="Montserrat SemiBold"/>
              </a:rPr>
              <a:t>СОЦИАЛЬНЫЕ СЕТИ ФП «ПРОФЕССИОНАЛИТЕТ»</a:t>
            </a:r>
            <a:endParaRPr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5"/>
          <a:stretch/>
        </p:blipFill>
        <p:spPr bwMode="auto">
          <a:xfrm>
            <a:off x="6681216" y="2002783"/>
            <a:ext cx="991643" cy="991643"/>
          </a:xfrm>
          <a:prstGeom prst="rect">
            <a:avLst/>
          </a:prstGeom>
          <a:ln w="6350">
            <a:solidFill>
              <a:schemeClr val="tx1"/>
            </a:solidFill>
            <a:prstDash val="dash"/>
          </a:ln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5"/>
          <a:stretch/>
        </p:blipFill>
        <p:spPr bwMode="auto">
          <a:xfrm>
            <a:off x="7965133" y="2002783"/>
            <a:ext cx="991643" cy="991643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  <p:sp>
        <p:nvSpPr>
          <p:cNvPr id="35" name="TextBox 34"/>
          <p:cNvSpPr txBox="1"/>
          <p:nvPr/>
        </p:nvSpPr>
        <p:spPr bwMode="auto">
          <a:xfrm>
            <a:off x="4237152" y="3072791"/>
            <a:ext cx="4798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>
                <a:latin typeface="Montserrat SemiBold"/>
                <a:ea typeface="Montserrat SemiBold"/>
                <a:cs typeface="Montserrat SemiBold"/>
              </a:rPr>
              <a:t>СОЦИАЛЬНЫЕ СЕТИ</a:t>
            </a:r>
            <a:endParaRPr/>
          </a:p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>
                <a:latin typeface="Montserrat SemiBold"/>
                <a:ea typeface="Montserrat SemiBold"/>
                <a:cs typeface="Montserrat SemiBold"/>
              </a:rPr>
              <a:t>КОЛЛЕДЖА</a:t>
            </a:r>
            <a:r>
              <a:rPr lang="en-US">
                <a:latin typeface="Montserrat SemiBold"/>
                <a:ea typeface="Montserrat SemiBold"/>
                <a:cs typeface="Montserrat SemiBold"/>
              </a:rPr>
              <a:t>/</a:t>
            </a:r>
            <a:r>
              <a:rPr lang="ru-RU">
                <a:latin typeface="Montserrat SemiBold"/>
                <a:ea typeface="Montserrat SemiBold"/>
                <a:cs typeface="Montserrat SemiBold"/>
              </a:rPr>
              <a:t>ТЕХНИКУМА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9763921" name="Google Shape;373;p41"/>
          <p:cNvSpPr/>
          <p:nvPr/>
        </p:nvSpPr>
        <p:spPr bwMode="auto">
          <a:xfrm flipH="0" flipV="0">
            <a:off x="2997398" y="821851"/>
            <a:ext cx="3149202" cy="785491"/>
          </a:xfrm>
          <a:prstGeom prst="roundRect">
            <a:avLst>
              <a:gd name="adj" fmla="val 50000"/>
            </a:avLst>
          </a:prstGeom>
          <a:solidFill>
            <a:srgbClr val="3FB18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85725" dist="19050" dir="5400000" algn="bl" rotWithShape="0">
              <a:schemeClr val="lt1"/>
            </a:outerShdw>
          </a:effectLst>
        </p:spPr>
        <p:txBody>
          <a:bodyPr spcFirstLastPara="1" wrap="square" lIns="91424" tIns="91424" rIns="91424" bIns="91424" anchor="ctr" anchorCtr="0">
            <a:noAutofit/>
          </a:bodyPr>
          <a:lstStyle/>
          <a:p>
            <a:pPr marL="0" lvl="0" indent="0" algn="ctr">
              <a:lnSpc>
                <a:spcPct val="140000"/>
              </a:lnSpc>
              <a:spcBef>
                <a:spcPts val="1499"/>
              </a:spcBef>
              <a:spcAft>
                <a:spcPts val="799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-RU" sz="36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ОПРОС</a:t>
            </a:r>
            <a:endParaRPr sz="3600" b="1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193542625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529912" y="2129693"/>
            <a:ext cx="2084175" cy="2076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bg>
      <p:bgPr shadeToTitle="0">
        <a:solidFill>
          <a:srgbClr val="42B48E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976648" y="1171702"/>
            <a:ext cx="44195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b="1">
                <a:solidFill>
                  <a:schemeClr val="bg1"/>
                </a:solidFill>
                <a:latin typeface="Montserrat"/>
                <a:ea typeface="+mj-ea"/>
                <a:cs typeface="+mj-cs"/>
              </a:rPr>
              <a:t>85-летие системы среднего профессионального образования </a:t>
            </a:r>
            <a:r>
              <a:rPr lang="ru-RU" sz="1000">
                <a:solidFill>
                  <a:schemeClr val="bg1"/>
                </a:solidFill>
                <a:latin typeface="Montserrat"/>
                <a:ea typeface="+mj-ea"/>
                <a:cs typeface="+mj-cs"/>
              </a:rPr>
              <a:t>—  это знаковое событие для миллионов граждан нашей страны. Оно объединяет сегодняшних студентов колледжей и техникумов, их наставников, </a:t>
            </a:r>
            <a:br>
              <a:rPr lang="ru-RU" sz="1000">
                <a:solidFill>
                  <a:schemeClr val="bg1"/>
                </a:solidFill>
                <a:latin typeface="Montserrat"/>
                <a:ea typeface="+mj-ea"/>
                <a:cs typeface="+mj-cs"/>
              </a:rPr>
            </a:br>
            <a:r>
              <a:rPr lang="ru-RU" sz="1000">
                <a:solidFill>
                  <a:schemeClr val="bg1"/>
                </a:solidFill>
                <a:latin typeface="Montserrat"/>
                <a:ea typeface="+mj-ea"/>
                <a:cs typeface="+mj-cs"/>
              </a:rPr>
              <a:t>а также молодых специалистов и опытных профессионалов, работающих в различных областях промышленности </a:t>
            </a:r>
            <a:br>
              <a:rPr lang="ru-RU" sz="1000">
                <a:solidFill>
                  <a:schemeClr val="bg1"/>
                </a:solidFill>
                <a:latin typeface="Montserrat"/>
                <a:ea typeface="+mj-ea"/>
                <a:cs typeface="+mj-cs"/>
              </a:rPr>
            </a:br>
            <a:r>
              <a:rPr lang="ru-RU" sz="1000">
                <a:solidFill>
                  <a:schemeClr val="bg1"/>
                </a:solidFill>
                <a:latin typeface="Montserrat"/>
                <a:ea typeface="+mj-ea"/>
                <a:cs typeface="+mj-cs"/>
              </a:rPr>
              <a:t>и в социальной сфере. Они трудятся на благо Родины, </a:t>
            </a:r>
            <a:br>
              <a:rPr lang="ru-RU" sz="1000">
                <a:solidFill>
                  <a:schemeClr val="bg1"/>
                </a:solidFill>
                <a:latin typeface="Montserrat"/>
                <a:ea typeface="+mj-ea"/>
                <a:cs typeface="+mj-cs"/>
              </a:rPr>
            </a:br>
            <a:r>
              <a:rPr lang="ru-RU" sz="1000">
                <a:solidFill>
                  <a:schemeClr val="bg1"/>
                </a:solidFill>
                <a:latin typeface="Montserrat"/>
                <a:ea typeface="+mj-ea"/>
                <a:cs typeface="+mj-cs"/>
              </a:rPr>
              <a:t>ведут страну к большим достижениям, развивая </a:t>
            </a:r>
            <a:br>
              <a:rPr lang="ru-RU" sz="1000">
                <a:solidFill>
                  <a:schemeClr val="bg1"/>
                </a:solidFill>
                <a:latin typeface="Montserrat"/>
                <a:ea typeface="+mj-ea"/>
                <a:cs typeface="+mj-cs"/>
              </a:rPr>
            </a:br>
            <a:r>
              <a:rPr lang="ru-RU" sz="1000">
                <a:solidFill>
                  <a:schemeClr val="bg1"/>
                </a:solidFill>
                <a:latin typeface="Montserrat"/>
                <a:ea typeface="+mj-ea"/>
                <a:cs typeface="+mj-cs"/>
              </a:rPr>
              <a:t>её стратегический и экономический потенциал. </a:t>
            </a:r>
            <a:br>
              <a:rPr lang="ru-RU" sz="1000">
                <a:solidFill>
                  <a:schemeClr val="bg1"/>
                </a:solidFill>
                <a:latin typeface="Montserrat"/>
                <a:ea typeface="+mj-ea"/>
                <a:cs typeface="+mj-cs"/>
              </a:rPr>
            </a:br>
            <a:r>
              <a:rPr lang="ru-RU" sz="1000">
                <a:solidFill>
                  <a:schemeClr val="bg1"/>
                </a:solidFill>
                <a:latin typeface="Montserrat"/>
                <a:ea typeface="+mj-ea"/>
                <a:cs typeface="+mj-cs"/>
              </a:rPr>
              <a:t>Сегодня наша общая задача — обеспечение технологического лидерства России, и роль системы СПО в решении этой задачи ключевая</a:t>
            </a:r>
            <a:endParaRPr/>
          </a:p>
          <a:p>
            <a:pPr>
              <a:defRPr/>
            </a:pPr>
            <a:endParaRPr lang="ru-RU" sz="200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76648" y="3218891"/>
            <a:ext cx="4071870" cy="1419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1041401" y="3427872"/>
            <a:ext cx="441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>
                <a:solidFill>
                  <a:schemeClr val="bg1"/>
                </a:solidFill>
                <a:latin typeface="Montserrat"/>
              </a:rPr>
              <a:t>Сергей Кравцов</a:t>
            </a:r>
            <a:endParaRPr/>
          </a:p>
        </p:txBody>
      </p:sp>
      <p:sp>
        <p:nvSpPr>
          <p:cNvPr id="9" name="TextBox 8"/>
          <p:cNvSpPr txBox="1"/>
          <p:nvPr/>
        </p:nvSpPr>
        <p:spPr bwMode="auto">
          <a:xfrm>
            <a:off x="1041401" y="3678601"/>
            <a:ext cx="4419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>
                <a:solidFill>
                  <a:schemeClr val="bg1"/>
                </a:solidFill>
                <a:latin typeface="Montserrat"/>
              </a:rPr>
              <a:t>Министр просвещения Российской Федерации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gradFill>
          <a:gsLst>
            <a:gs pos="0">
              <a:schemeClr val="lt1"/>
            </a:gs>
            <a:gs pos="100000">
              <a:srgbClr val="70A4D5"/>
            </a:gs>
          </a:gsLst>
          <a:lin ang="5400012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1" y="14296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>
                <a:solidFill>
                  <a:srgbClr val="3FB18D"/>
                </a:solidFill>
                <a:latin typeface="Dela Gothic One"/>
                <a:ea typeface="Dela Gothic One"/>
              </a:rPr>
              <a:t>Преимущества обучения на программа </a:t>
            </a:r>
            <a:endParaRPr/>
          </a:p>
          <a:p>
            <a:pPr algn="ctr">
              <a:defRPr/>
            </a:pPr>
            <a:r>
              <a:rPr lang="ru-RU" sz="2400">
                <a:solidFill>
                  <a:srgbClr val="3FB18D"/>
                </a:solidFill>
                <a:latin typeface="Dela Gothic One"/>
                <a:ea typeface="Dela Gothic One"/>
              </a:rPr>
              <a:t>ФП «</a:t>
            </a:r>
            <a:r>
              <a:rPr lang="ru-RU" sz="2400">
                <a:solidFill>
                  <a:srgbClr val="3FB18D"/>
                </a:solidFill>
                <a:latin typeface="Dela Gothic One"/>
                <a:ea typeface="Dela Gothic One"/>
              </a:rPr>
              <a:t>Профессионалитет</a:t>
            </a:r>
            <a:r>
              <a:rPr lang="ru-RU" sz="2400">
                <a:solidFill>
                  <a:srgbClr val="3FB18D"/>
                </a:solidFill>
                <a:latin typeface="Dela Gothic One"/>
                <a:ea typeface="Dela Gothic One"/>
              </a:rPr>
              <a:t>»</a:t>
            </a:r>
            <a:endParaRPr lang="ru-RU" sz="5400">
              <a:solidFill>
                <a:srgbClr val="3FB18D"/>
              </a:solidFill>
              <a:latin typeface="Dela Gothic One"/>
              <a:ea typeface="Dela Gothic One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86229" y="395646"/>
            <a:ext cx="8352971" cy="4695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R7-Office/2024.1.1.375</Application>
  <DocSecurity>0</DocSecurity>
  <PresentationFormat>Экран (16:9)</PresentationFormat>
  <Paragraphs>0</Paragraphs>
  <Slides>73</Slides>
  <Notes>73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Anna</dc:creator>
  <cp:keywords/>
  <dc:description/>
  <dc:identifier/>
  <dc:language/>
  <cp:lastModifiedBy>Алена Пелля</cp:lastModifiedBy>
  <cp:revision>70</cp:revision>
  <dcterms:modified xsi:type="dcterms:W3CDTF">2025-03-20T12:59:35Z</dcterms:modified>
  <cp:category/>
  <cp:contentStatus/>
  <cp:version/>
</cp:coreProperties>
</file>